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cho (gran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Información del hecho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Información del hecho</a:t>
            </a:r>
          </a:p>
        </p:txBody>
      </p:sp>
      <p:sp>
        <p:nvSpPr>
          <p:cNvPr id="10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16" name="Nivel de texto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“Frase celebre”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n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n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Título de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n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diapositiva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Subtítulo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43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7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diapositiva</a:t>
            </a:r>
          </a:p>
        </p:txBody>
      </p:sp>
      <p:sp>
        <p:nvSpPr>
          <p:cNvPr id="80" name="Subtítulo de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diapositiva</a:t>
            </a:r>
          </a:p>
        </p:txBody>
      </p:sp>
      <p:sp>
        <p:nvSpPr>
          <p:cNvPr id="8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8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9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Temas de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en viñeta de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mailto:danilo.paez@unc.edu.ar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Relationship Id="rId3" Type="http://schemas.openxmlformats.org/officeDocument/2006/relationships/image" Target="../media/image3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g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5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9.jpeg"/><Relationship Id="rId4" Type="http://schemas.openxmlformats.org/officeDocument/2006/relationships/image" Target="../media/image5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nilo.paez@unc.edu.ar" TargetMode="Externa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nilo.paez@unc.edu.ar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n" descr="Imagen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52" name="Sistemas Reactivos…"/>
          <p:cNvSpPr txBox="1"/>
          <p:nvPr>
            <p:ph type="title"/>
          </p:nvPr>
        </p:nvSpPr>
        <p:spPr>
          <a:xfrm>
            <a:off x="888900" y="509650"/>
            <a:ext cx="10892391" cy="4223524"/>
          </a:xfrm>
          <a:prstGeom prst="rect">
            <a:avLst/>
          </a:prstGeom>
        </p:spPr>
        <p:txBody>
          <a:bodyPr/>
          <a:lstStyle/>
          <a:p>
            <a:pPr defTabSz="1828754">
              <a:lnSpc>
                <a:spcPct val="90000"/>
              </a:lnSpc>
              <a:defRPr spc="-261" sz="87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Sistemas Reactivos</a:t>
            </a:r>
          </a:p>
          <a:p>
            <a:pPr defTabSz="1828754">
              <a:lnSpc>
                <a:spcPct val="90000"/>
              </a:lnSpc>
              <a:defRPr spc="-261" sz="87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pPr>
            <a:r>
              <a:t>Programación Reactiva</a:t>
            </a:r>
          </a:p>
        </p:txBody>
      </p:sp>
      <p:sp>
        <p:nvSpPr>
          <p:cNvPr id="153" name="Ingenieria de…"/>
          <p:cNvSpPr txBox="1"/>
          <p:nvPr>
            <p:ph type="body" sz="quarter" idx="1"/>
          </p:nvPr>
        </p:nvSpPr>
        <p:spPr>
          <a:xfrm>
            <a:off x="1834697" y="4881330"/>
            <a:ext cx="9000797" cy="5478142"/>
          </a:xfrm>
          <a:prstGeom prst="rect">
            <a:avLst/>
          </a:prstGeom>
        </p:spPr>
        <p:txBody>
          <a:bodyPr/>
          <a:lstStyle/>
          <a:p>
            <a:pPr>
              <a:defRPr sz="5100">
                <a:solidFill>
                  <a:srgbClr val="929292"/>
                </a:solidFill>
              </a:defRPr>
            </a:pPr>
            <a:r>
              <a:t>Ingenieria de</a:t>
            </a:r>
          </a:p>
          <a:p>
            <a:pPr>
              <a:defRPr sz="7600">
                <a:solidFill>
                  <a:srgbClr val="929292"/>
                </a:solidFill>
              </a:defRPr>
            </a:pPr>
            <a:r>
              <a:t>Software</a:t>
            </a:r>
          </a:p>
        </p:txBody>
      </p:sp>
      <p:grpSp>
        <p:nvGrpSpPr>
          <p:cNvPr id="160" name="Grupo"/>
          <p:cNvGrpSpPr/>
          <p:nvPr/>
        </p:nvGrpSpPr>
        <p:grpSpPr>
          <a:xfrm>
            <a:off x="15565172" y="11716621"/>
            <a:ext cx="8021271" cy="1592009"/>
            <a:chOff x="0" y="0"/>
            <a:chExt cx="8021270" cy="1592008"/>
          </a:xfrm>
        </p:grpSpPr>
        <p:grpSp>
          <p:nvGrpSpPr>
            <p:cNvPr id="156" name="Grupo"/>
            <p:cNvGrpSpPr/>
            <p:nvPr/>
          </p:nvGrpSpPr>
          <p:grpSpPr>
            <a:xfrm>
              <a:off x="3632685" y="0"/>
              <a:ext cx="4388586" cy="1592009"/>
              <a:chOff x="0" y="0"/>
              <a:chExt cx="4388584" cy="1592008"/>
            </a:xfrm>
          </p:grpSpPr>
          <p:sp>
            <p:nvSpPr>
              <p:cNvPr id="154" name="Rectángulo redondeado"/>
              <p:cNvSpPr/>
              <p:nvPr/>
            </p:nvSpPr>
            <p:spPr>
              <a:xfrm>
                <a:off x="0" y="0"/>
                <a:ext cx="4388585" cy="1592009"/>
              </a:xfrm>
              <a:prstGeom prst="roundRect">
                <a:avLst>
                  <a:gd name="adj" fmla="val 12335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pic>
            <p:nvPicPr>
              <p:cNvPr id="155" name="unc.png" descr="unc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86142" y="249904"/>
                <a:ext cx="3416301" cy="1092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9" name="Grupo"/>
            <p:cNvGrpSpPr/>
            <p:nvPr/>
          </p:nvGrpSpPr>
          <p:grpSpPr>
            <a:xfrm>
              <a:off x="0" y="0"/>
              <a:ext cx="3959392" cy="1592009"/>
              <a:chOff x="0" y="0"/>
              <a:chExt cx="3959391" cy="1592008"/>
            </a:xfrm>
          </p:grpSpPr>
          <p:sp>
            <p:nvSpPr>
              <p:cNvPr id="157" name="Rectángulo redondeado"/>
              <p:cNvSpPr/>
              <p:nvPr/>
            </p:nvSpPr>
            <p:spPr>
              <a:xfrm>
                <a:off x="0" y="0"/>
                <a:ext cx="3959392" cy="1592009"/>
              </a:xfrm>
              <a:prstGeom prst="roundRect">
                <a:avLst>
                  <a:gd name="adj" fmla="val 1318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3200">
                    <a:solidFill>
                      <a:srgbClr val="000000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</a:p>
            </p:txBody>
          </p:sp>
          <p:pic>
            <p:nvPicPr>
              <p:cNvPr id="158" name="fcefyn.png" descr="fcefyn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00144" y="256254"/>
                <a:ext cx="2959101" cy="1079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61" name="Ing. Danilo Luciano Páez…"/>
          <p:cNvSpPr txBox="1"/>
          <p:nvPr/>
        </p:nvSpPr>
        <p:spPr>
          <a:xfrm>
            <a:off x="138040" y="11175186"/>
            <a:ext cx="12093662" cy="1684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610870">
              <a:defRPr sz="4218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Ing. Danilo Luciano Páez</a:t>
            </a:r>
          </a:p>
          <a:p>
            <a:pPr defTabSz="610870">
              <a:defRPr sz="259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>
                <a:hlinkClick r:id="rId5" invalidUrl="" action="" tgtFrame="" tooltip="" history="1" highlightClick="0" endSnd="0"/>
              </a:rPr>
              <a:t>danilo.paez@unc.edu.ar</a:t>
            </a:r>
          </a:p>
          <a:p>
            <a:pPr defTabSz="610870">
              <a:defRPr sz="259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+54 9 351 2460252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Captura de Pantalla 2021-05-17 a la(s) 12.32.36.png" descr="Captura de Pantalla 2021-05-17 a la(s) 12.3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72" y="1482477"/>
            <a:ext cx="10326892" cy="5339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Captura de Pantalla 2021-05-17 a la(s) 12.32.46.png" descr="Captura de Pantalla 2021-05-17 a la(s) 12.32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6131" y="6332697"/>
            <a:ext cx="11969661" cy="688410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Publisher"/>
          <p:cNvSpPr txBox="1"/>
          <p:nvPr>
            <p:ph type="title" idx="4294967295"/>
          </p:nvPr>
        </p:nvSpPr>
        <p:spPr>
          <a:xfrm>
            <a:off x="5897831" y="4797147"/>
            <a:ext cx="3079424" cy="862599"/>
          </a:xfrm>
          <a:prstGeom prst="rect">
            <a:avLst/>
          </a:prstGeom>
        </p:spPr>
        <p:txBody>
          <a:bodyPr/>
          <a:lstStyle>
            <a:lvl1pPr defTabSz="975335">
              <a:lnSpc>
                <a:spcPct val="90000"/>
              </a:lnSpc>
              <a:defRPr spc="-139" sz="464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Publisher</a:t>
            </a:r>
          </a:p>
        </p:txBody>
      </p:sp>
      <p:sp>
        <p:nvSpPr>
          <p:cNvPr id="217" name="Subscribers"/>
          <p:cNvSpPr txBox="1"/>
          <p:nvPr/>
        </p:nvSpPr>
        <p:spPr>
          <a:xfrm>
            <a:off x="9301431" y="6727547"/>
            <a:ext cx="3565244" cy="862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975335">
              <a:lnSpc>
                <a:spcPct val="90000"/>
              </a:lnSpc>
              <a:defRPr spc="-139" sz="464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Subscribers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3"/>
      <p:bldP build="whole" bldLvl="1" animBg="1" rev="0" advAuto="0" spid="216" grpId="1"/>
      <p:bldP build="whole" bldLvl="1" animBg="1" rev="0" advAuto="0" spid="217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Captura de Pantalla 2021-05-17 a la(s) 12.35.15.png"/>
          <p:cNvGrpSpPr/>
          <p:nvPr/>
        </p:nvGrpSpPr>
        <p:grpSpPr>
          <a:xfrm>
            <a:off x="3007169" y="479778"/>
            <a:ext cx="9095729" cy="7204428"/>
            <a:chOff x="0" y="0"/>
            <a:chExt cx="9095728" cy="7204426"/>
          </a:xfrm>
        </p:grpSpPr>
        <p:pic>
          <p:nvPicPr>
            <p:cNvPr id="220" name="Captura de Pantalla 2021-05-17 a la(s) 12.35.15.png" descr="Captura de Pantalla 2021-05-17 a la(s) 12.35.1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8663929" cy="66456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Captura de Pantalla 2021-05-17 a la(s) 12.35.15.png" descr="Captura de Pantalla 2021-05-17 a la(s) 12.35.15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95729" cy="7204427"/>
            </a:xfrm>
            <a:prstGeom prst="rect">
              <a:avLst/>
            </a:prstGeom>
            <a:effectLst/>
          </p:spPr>
        </p:pic>
      </p:grpSp>
      <p:grpSp>
        <p:nvGrpSpPr>
          <p:cNvPr id="224" name="Captura de Pantalla 2021-05-17 a la(s) 12.35.26.png"/>
          <p:cNvGrpSpPr/>
          <p:nvPr/>
        </p:nvGrpSpPr>
        <p:grpSpPr>
          <a:xfrm>
            <a:off x="11516169" y="4952650"/>
            <a:ext cx="12647640" cy="7491289"/>
            <a:chOff x="0" y="0"/>
            <a:chExt cx="12647638" cy="7491288"/>
          </a:xfrm>
        </p:grpSpPr>
        <p:pic>
          <p:nvPicPr>
            <p:cNvPr id="223" name="Captura de Pantalla 2021-05-17 a la(s) 12.35.26.png" descr="Captura de Pantalla 2021-05-17 a la(s) 12.35.2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12215839" cy="693248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Captura de Pantalla 2021-05-17 a la(s) 12.35.26.png" descr="Captura de Pantalla 2021-05-17 a la(s) 12.35.26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647639" cy="749128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reaccion-cadena.png" descr="reaccion-cade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2289" y="600914"/>
            <a:ext cx="12132854" cy="1251417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Concepto"/>
          <p:cNvSpPr txBox="1"/>
          <p:nvPr>
            <p:ph type="ctrTitle"/>
          </p:nvPr>
        </p:nvSpPr>
        <p:spPr>
          <a:xfrm>
            <a:off x="-1747641" y="77603"/>
            <a:ext cx="7714037" cy="1021667"/>
          </a:xfrm>
          <a:prstGeom prst="rect">
            <a:avLst/>
          </a:prstGeom>
        </p:spPr>
        <p:txBody>
          <a:bodyPr/>
          <a:lstStyle>
            <a:lvl1pPr defTabSz="1121635">
              <a:defRPr spc="-160" sz="5336"/>
            </a:lvl1pPr>
          </a:lstStyle>
          <a:p>
            <a:pPr/>
            <a:r>
              <a:t>Concepto</a:t>
            </a:r>
          </a:p>
        </p:txBody>
      </p:sp>
      <p:sp>
        <p:nvSpPr>
          <p:cNvPr id="228" name="async msg"/>
          <p:cNvSpPr txBox="1"/>
          <p:nvPr/>
        </p:nvSpPr>
        <p:spPr>
          <a:xfrm>
            <a:off x="5247736" y="1393809"/>
            <a:ext cx="3837268" cy="9047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000">
                <a:solidFill>
                  <a:schemeClr val="accent1">
                    <a:hueOff val="117587"/>
                    <a:lumOff val="-11400"/>
                  </a:schemeClr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async msg</a:t>
            </a:r>
          </a:p>
        </p:txBody>
      </p:sp>
      <p:pic>
        <p:nvPicPr>
          <p:cNvPr id="230" name="Línea de conexión" descr="Línea de conexión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4446" y="1543212"/>
            <a:ext cx="2749842" cy="33306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1"/>
      <p:bldP build="whole" bldLvl="1" animBg="1" rev="0" advAuto="0" spid="23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abores.png" descr="sabo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097" y="-175476"/>
            <a:ext cx="18822328" cy="1406695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abores"/>
          <p:cNvSpPr txBox="1"/>
          <p:nvPr>
            <p:ph type="body" sz="quarter" idx="1"/>
          </p:nvPr>
        </p:nvSpPr>
        <p:spPr>
          <a:xfrm>
            <a:off x="-3371137" y="2581877"/>
            <a:ext cx="12472066" cy="1604539"/>
          </a:xfrm>
          <a:prstGeom prst="rect">
            <a:avLst/>
          </a:prstGeom>
        </p:spPr>
        <p:txBody>
          <a:bodyPr/>
          <a:lstStyle>
            <a:lvl1pPr defTabSz="975335">
              <a:defRPr spc="-179" sz="8960"/>
            </a:lvl1pPr>
          </a:lstStyle>
          <a:p>
            <a:pPr/>
            <a:r>
              <a:t>Sabores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actJS, AngularJS, VueJS, MeteorJS…"/>
          <p:cNvSpPr txBox="1"/>
          <p:nvPr>
            <p:ph type="subTitle" idx="1"/>
          </p:nvPr>
        </p:nvSpPr>
        <p:spPr>
          <a:xfrm>
            <a:off x="4665541" y="1309738"/>
            <a:ext cx="16381308" cy="10809559"/>
          </a:xfrm>
          <a:prstGeom prst="rect">
            <a:avLst/>
          </a:prstGeom>
        </p:spPr>
        <p:txBody>
          <a:bodyPr/>
          <a:lstStyle/>
          <a:p>
            <a:pPr lvl="1" algn="l" defTabSz="511809">
              <a:lnSpc>
                <a:spcPct val="200000"/>
              </a:lnSpc>
              <a:defRPr sz="5642"/>
            </a:pPr>
            <a:r>
              <a:t>ReactJS, AngularJS, VueJS, MeteorJS</a:t>
            </a:r>
          </a:p>
          <a:p>
            <a:pPr lvl="1" algn="l" defTabSz="511809">
              <a:lnSpc>
                <a:spcPct val="200000"/>
              </a:lnSpc>
              <a:defRPr sz="5642"/>
            </a:pPr>
            <a:r>
              <a:t>ReactiveX: RxJava, RxJS(Observables)</a:t>
            </a:r>
          </a:p>
          <a:p>
            <a:pPr lvl="1" algn="l" defTabSz="511809">
              <a:lnSpc>
                <a:spcPct val="200000"/>
              </a:lnSpc>
              <a:defRPr sz="5642"/>
            </a:pPr>
          </a:p>
          <a:p>
            <a:pPr lvl="1" algn="l" defTabSz="511809">
              <a:lnSpc>
                <a:spcPct val="200000"/>
              </a:lnSpc>
              <a:defRPr sz="5642"/>
            </a:pPr>
            <a:r>
              <a:t>Project Reactor Java(Mono y Flux)</a:t>
            </a:r>
          </a:p>
          <a:p>
            <a:pPr lvl="1" algn="l" defTabSz="511809">
              <a:lnSpc>
                <a:spcPct val="200000"/>
              </a:lnSpc>
              <a:defRPr sz="5642"/>
            </a:pPr>
          </a:p>
          <a:p>
            <a:pPr lvl="1" algn="l" defTabSz="511809">
              <a:lnSpc>
                <a:spcPct val="200000"/>
              </a:lnSpc>
              <a:defRPr sz="5642"/>
            </a:pPr>
            <a:r>
              <a:t>(FRP) -&gt; Scala, Elm, Haskell </a:t>
            </a:r>
          </a:p>
        </p:txBody>
      </p:sp>
      <p:sp>
        <p:nvSpPr>
          <p:cNvPr id="237" name="Spring-Boot: Programación Reactiva…"/>
          <p:cNvSpPr txBox="1"/>
          <p:nvPr/>
        </p:nvSpPr>
        <p:spPr>
          <a:xfrm>
            <a:off x="7323203" y="7720202"/>
            <a:ext cx="8595716" cy="103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/>
            </a:pPr>
            <a:r>
              <a:t>Spring-Boot: Programación Reactiva</a:t>
            </a:r>
          </a:p>
          <a:p>
            <a:pPr algn="l">
              <a:defRPr sz="2800"/>
            </a:pPr>
            <a:r>
              <a:t>https://www.youtube.com/watch?v=2HevdEu3EMM</a:t>
            </a:r>
          </a:p>
        </p:txBody>
      </p:sp>
      <p:sp>
        <p:nvSpPr>
          <p:cNvPr id="238" name="Patrones de diseño. Patrón Observer, Publish-Subscribe…"/>
          <p:cNvSpPr txBox="1"/>
          <p:nvPr/>
        </p:nvSpPr>
        <p:spPr>
          <a:xfrm>
            <a:off x="7280199" y="9183877"/>
            <a:ext cx="9823603" cy="103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/>
            </a:pPr>
            <a:r>
              <a:t>Patrones de diseño. Patrón Observer, Publish-Subscribe</a:t>
            </a:r>
          </a:p>
          <a:p>
            <a:pPr algn="l">
              <a:defRPr sz="2800"/>
            </a:pPr>
            <a:r>
              <a:t>https://www.youtube.com/watch?v=6JlZ2EprNUA</a:t>
            </a:r>
          </a:p>
        </p:txBody>
      </p:sp>
      <p:grpSp>
        <p:nvGrpSpPr>
          <p:cNvPr id="241" name="RxJava.png"/>
          <p:cNvGrpSpPr/>
          <p:nvPr/>
        </p:nvGrpSpPr>
        <p:grpSpPr>
          <a:xfrm>
            <a:off x="18153797" y="2694292"/>
            <a:ext cx="2648427" cy="3361888"/>
            <a:chOff x="0" y="0"/>
            <a:chExt cx="2648425" cy="3361887"/>
          </a:xfrm>
        </p:grpSpPr>
        <p:pic>
          <p:nvPicPr>
            <p:cNvPr id="240" name="RxJava.png" descr="RxJava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2216626" cy="28030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9" name="RxJava.png" descr="RxJava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648426" cy="33618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entajas de RP"/>
          <p:cNvSpPr txBox="1"/>
          <p:nvPr>
            <p:ph type="ctrTitle"/>
          </p:nvPr>
        </p:nvSpPr>
        <p:spPr>
          <a:xfrm>
            <a:off x="-5181600" y="-723900"/>
            <a:ext cx="21844000" cy="3879454"/>
          </a:xfrm>
          <a:prstGeom prst="rect">
            <a:avLst/>
          </a:prstGeom>
        </p:spPr>
        <p:txBody>
          <a:bodyPr/>
          <a:lstStyle/>
          <a:p>
            <a:pPr/>
            <a:r>
              <a:t>Ventajas de RP</a:t>
            </a:r>
          </a:p>
        </p:txBody>
      </p:sp>
      <p:sp>
        <p:nvSpPr>
          <p:cNvPr id="244" name="Bajo Acoplamiento (Modularidad)…"/>
          <p:cNvSpPr txBox="1"/>
          <p:nvPr>
            <p:ph type="subTitle" sz="half" idx="1"/>
          </p:nvPr>
        </p:nvSpPr>
        <p:spPr>
          <a:xfrm>
            <a:off x="965835" y="4079214"/>
            <a:ext cx="10527146" cy="9253504"/>
          </a:xfrm>
          <a:prstGeom prst="rect">
            <a:avLst/>
          </a:prstGeom>
        </p:spPr>
        <p:txBody>
          <a:bodyPr/>
          <a:lstStyle/>
          <a:p>
            <a:pPr lvl="1" algn="l" defTabSz="635634">
              <a:lnSpc>
                <a:spcPct val="200000"/>
              </a:lnSpc>
              <a:defRPr sz="4928"/>
            </a:pPr>
            <a:r>
              <a:t>Bajo Acoplamiento (Modularidad)</a:t>
            </a:r>
          </a:p>
          <a:p>
            <a:pPr lvl="1" algn="l" defTabSz="635634">
              <a:lnSpc>
                <a:spcPct val="200000"/>
              </a:lnSpc>
              <a:defRPr sz="4928"/>
            </a:pPr>
            <a:r>
              <a:t>Escalabilidad</a:t>
            </a:r>
          </a:p>
          <a:p>
            <a:pPr lvl="1" algn="l" defTabSz="635634">
              <a:lnSpc>
                <a:spcPct val="200000"/>
              </a:lnSpc>
              <a:defRPr sz="4928"/>
            </a:pPr>
            <a:r>
              <a:t>- Code - Bugs</a:t>
            </a:r>
          </a:p>
          <a:p>
            <a:pPr lvl="1" algn="l" defTabSz="635634">
              <a:lnSpc>
                <a:spcPct val="200000"/>
              </a:lnSpc>
              <a:defRPr sz="4928"/>
            </a:pPr>
            <a:r>
              <a:t>+ Fast Dev</a:t>
            </a:r>
          </a:p>
          <a:p>
            <a:pPr lvl="1" algn="l" defTabSz="635634">
              <a:lnSpc>
                <a:spcPct val="200000"/>
              </a:lnSpc>
              <a:defRPr sz="4928"/>
            </a:pPr>
            <a:r>
              <a:t>+ Eficientes I/O y CPU</a:t>
            </a:r>
          </a:p>
          <a:p>
            <a:pPr lvl="1" algn="l" defTabSz="635634">
              <a:lnSpc>
                <a:spcPct val="200000"/>
              </a:lnSpc>
              <a:defRPr sz="4928"/>
            </a:pPr>
            <a:r>
              <a:t>KISS : Keep It Simple Stupid!</a:t>
            </a:r>
          </a:p>
        </p:txBody>
      </p:sp>
      <p:pic>
        <p:nvPicPr>
          <p:cNvPr id="245" name="pensando.png" descr="pensan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4649" y="14075"/>
            <a:ext cx="11951548" cy="13687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esventajas"/>
          <p:cNvSpPr txBox="1"/>
          <p:nvPr>
            <p:ph type="ctrTitle"/>
          </p:nvPr>
        </p:nvSpPr>
        <p:spPr>
          <a:xfrm>
            <a:off x="-4368800" y="-1317143"/>
            <a:ext cx="21844000" cy="3879454"/>
          </a:xfrm>
          <a:prstGeom prst="rect">
            <a:avLst/>
          </a:prstGeom>
        </p:spPr>
        <p:txBody>
          <a:bodyPr/>
          <a:lstStyle/>
          <a:p>
            <a:pPr/>
            <a:r>
              <a:t>Desventajas</a:t>
            </a:r>
          </a:p>
        </p:txBody>
      </p:sp>
      <p:pic>
        <p:nvPicPr>
          <p:cNvPr id="248" name="m. bean.jpg" descr="m. be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2677" y="-117575"/>
            <a:ext cx="10549225" cy="1404734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- Puede ser en algún momento Difícil de Debug(Race Condition)…"/>
          <p:cNvSpPr txBox="1"/>
          <p:nvPr>
            <p:ph type="subTitle" sz="half" idx="1"/>
          </p:nvPr>
        </p:nvSpPr>
        <p:spPr>
          <a:xfrm>
            <a:off x="1706467" y="3274731"/>
            <a:ext cx="10906336" cy="8924620"/>
          </a:xfrm>
          <a:prstGeom prst="rect">
            <a:avLst/>
          </a:prstGeom>
        </p:spPr>
        <p:txBody>
          <a:bodyPr/>
          <a:lstStyle/>
          <a:p>
            <a:pPr lvl="1" algn="l" defTabSz="742950">
              <a:lnSpc>
                <a:spcPct val="200000"/>
              </a:lnSpc>
              <a:defRPr sz="5760"/>
            </a:pPr>
            <a:r>
              <a:t>- Puede ser en algún momento Difícil de Debug(Race Condition)</a:t>
            </a:r>
          </a:p>
          <a:p>
            <a:pPr lvl="1" algn="l" defTabSz="742950">
              <a:lnSpc>
                <a:spcPct val="200000"/>
              </a:lnSpc>
              <a:defRPr sz="5760"/>
            </a:pPr>
            <a:r>
              <a:t>- Riego de Sobrecarga(Back Pressure)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VC - MVVM - MV*(Todes?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MVC - MVVM - MV*</a:t>
            </a:r>
            <a:r>
              <a:rPr spc="-170" sz="5700"/>
              <a:t>(Todes?)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heroe.jpeg" descr="hero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50" y="2489553"/>
            <a:ext cx="15711202" cy="9166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ateador.png" descr="patead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5758" y="4507648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MVC?"/>
          <p:cNvSpPr txBox="1"/>
          <p:nvPr>
            <p:ph type="ctrTitle"/>
          </p:nvPr>
        </p:nvSpPr>
        <p:spPr>
          <a:xfrm>
            <a:off x="81231" y="455601"/>
            <a:ext cx="3807597" cy="1484390"/>
          </a:xfrm>
          <a:prstGeom prst="rect">
            <a:avLst/>
          </a:prstGeom>
        </p:spPr>
        <p:txBody>
          <a:bodyPr/>
          <a:lstStyle>
            <a:lvl1pPr defTabSz="1706837">
              <a:defRPr spc="-243" sz="8119"/>
            </a:lvl1pPr>
          </a:lstStyle>
          <a:p>
            <a:pPr/>
            <a:r>
              <a:t>MVC?</a:t>
            </a:r>
          </a:p>
        </p:txBody>
      </p:sp>
      <p:sp>
        <p:nvSpPr>
          <p:cNvPr id="256" name="V"/>
          <p:cNvSpPr txBox="1"/>
          <p:nvPr/>
        </p:nvSpPr>
        <p:spPr>
          <a:xfrm>
            <a:off x="3869689" y="10429825"/>
            <a:ext cx="196342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257" name="C"/>
          <p:cNvSpPr txBox="1"/>
          <p:nvPr/>
        </p:nvSpPr>
        <p:spPr>
          <a:xfrm>
            <a:off x="12263119" y="10429825"/>
            <a:ext cx="204216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58" name="M"/>
          <p:cNvSpPr txBox="1"/>
          <p:nvPr/>
        </p:nvSpPr>
        <p:spPr>
          <a:xfrm>
            <a:off x="19263468" y="10429825"/>
            <a:ext cx="250698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259" name="Rectángulo redondeado"/>
          <p:cNvSpPr/>
          <p:nvPr/>
        </p:nvSpPr>
        <p:spPr>
          <a:xfrm>
            <a:off x="7972449" y="1545666"/>
            <a:ext cx="10623502" cy="10624668"/>
          </a:xfrm>
          <a:prstGeom prst="roundRect">
            <a:avLst>
              <a:gd name="adj" fmla="val 15000"/>
            </a:avLst>
          </a:prstGeom>
          <a:solidFill>
            <a:srgbClr val="000000">
              <a:alpha val="659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60" name="Si se toca el pupo y luego la oreja izquierda entonces tírate abajo a la derecha.…"/>
          <p:cNvSpPr txBox="1"/>
          <p:nvPr/>
        </p:nvSpPr>
        <p:spPr>
          <a:xfrm>
            <a:off x="8480469" y="2489553"/>
            <a:ext cx="9410565" cy="9166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12750">
              <a:defRPr sz="5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Si se toca el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pupo</a:t>
            </a:r>
            <a:r>
              <a:t> y luego la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oreja</a:t>
            </a:r>
            <a:r>
              <a:t> izquierda entonces tírate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abajo</a:t>
            </a:r>
            <a:r>
              <a:t> a la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derecha</a:t>
            </a:r>
            <a:r>
              <a:t>.</a:t>
            </a:r>
          </a:p>
          <a:p>
            <a:pPr algn="l" defTabSz="412750">
              <a:defRPr sz="4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Pero si se limpia el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botín</a:t>
            </a:r>
            <a:r>
              <a:t>, te la va a picar. Quédate parado en tus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Nikes</a:t>
            </a:r>
            <a:r>
              <a:t>!!</a:t>
            </a:r>
          </a:p>
          <a:p>
            <a:pPr algn="l" defTabSz="412750">
              <a:defRPr sz="4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Por otro lado, si cambia de ritmo en la trayectoria, seguro va a la izquierda a media altura.</a:t>
            </a:r>
          </a:p>
          <a:p>
            <a:pPr algn="l" defTabSz="412750"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Sin embargo, si ves que tomó distancia hasta afuera del area grande, fuerte al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diome</a:t>
            </a:r>
            <a:r>
              <a:t>.. va como piña.</a:t>
            </a:r>
          </a:p>
          <a:p>
            <a:pPr algn="l" defTabSz="412750">
              <a:defRPr sz="2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Asimismo, fíjate una cosa… que si mira 4 veces al arbitro, hace lo que quieras, porque seguro pasa por arriba del travesaño, de frente mar…</a:t>
            </a:r>
          </a:p>
        </p:txBody>
      </p:sp>
      <p:sp>
        <p:nvSpPr>
          <p:cNvPr id="261" name="¿Que problema tiene?"/>
          <p:cNvSpPr txBox="1"/>
          <p:nvPr/>
        </p:nvSpPr>
        <p:spPr>
          <a:xfrm rot="700814">
            <a:off x="11143096" y="1709420"/>
            <a:ext cx="13024486" cy="1813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chemeClr val="accent6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¿Que problema tiene?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3"/>
      <p:bldP build="whole" bldLvl="1" animBg="1" rev="0" advAuto="0" spid="257" grpId="5"/>
      <p:bldP build="whole" bldLvl="1" animBg="1" rev="0" advAuto="0" spid="256" grpId="4"/>
      <p:bldP build="whole" bldLvl="1" animBg="1" rev="0" advAuto="0" spid="254" grpId="2"/>
      <p:bldP build="whole" bldLvl="1" animBg="1" rev="0" advAuto="0" spid="255" grpId="1"/>
      <p:bldP build="whole" bldLvl="1" animBg="1" rev="0" advAuto="0" spid="259" grpId="6"/>
      <p:bldP build="whole" bldLvl="1" animBg="1" rev="0" advAuto="0" spid="260" grpId="7"/>
      <p:bldP build="whole" bldLvl="1" animBg="1" rev="0" advAuto="0" spid="261" grpId="8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heroe.jpeg" descr="hero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50" y="2489553"/>
            <a:ext cx="15711202" cy="9166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teador.png" descr="patead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5758" y="4507648"/>
            <a:ext cx="6502401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MVVM"/>
          <p:cNvSpPr txBox="1"/>
          <p:nvPr>
            <p:ph type="ctrTitle"/>
          </p:nvPr>
        </p:nvSpPr>
        <p:spPr>
          <a:xfrm>
            <a:off x="81231" y="455601"/>
            <a:ext cx="3807597" cy="1484390"/>
          </a:xfrm>
          <a:prstGeom prst="rect">
            <a:avLst/>
          </a:prstGeom>
        </p:spPr>
        <p:txBody>
          <a:bodyPr/>
          <a:lstStyle>
            <a:lvl1pPr defTabSz="1706837">
              <a:defRPr spc="-243" sz="8119"/>
            </a:lvl1pPr>
          </a:lstStyle>
          <a:p>
            <a:pPr/>
            <a:r>
              <a:t>MVVM</a:t>
            </a:r>
          </a:p>
        </p:txBody>
      </p:sp>
      <p:sp>
        <p:nvSpPr>
          <p:cNvPr id="266" name="V"/>
          <p:cNvSpPr txBox="1"/>
          <p:nvPr/>
        </p:nvSpPr>
        <p:spPr>
          <a:xfrm>
            <a:off x="3869689" y="10429825"/>
            <a:ext cx="196342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267" name="VM"/>
          <p:cNvSpPr txBox="1"/>
          <p:nvPr/>
        </p:nvSpPr>
        <p:spPr>
          <a:xfrm>
            <a:off x="11106149" y="10429825"/>
            <a:ext cx="435610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VM</a:t>
            </a:r>
          </a:p>
        </p:txBody>
      </p:sp>
      <p:sp>
        <p:nvSpPr>
          <p:cNvPr id="268" name="M"/>
          <p:cNvSpPr txBox="1"/>
          <p:nvPr/>
        </p:nvSpPr>
        <p:spPr>
          <a:xfrm>
            <a:off x="19263468" y="10429825"/>
            <a:ext cx="2506981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D5D5D5"/>
                </a:solidFill>
              </a:defRPr>
            </a:lvl1pPr>
          </a:lstStyle>
          <a:p>
            <a:pPr/>
            <a:r>
              <a:t>M</a:t>
            </a:r>
          </a:p>
        </p:txBody>
      </p:sp>
      <p:pic>
        <p:nvPicPr>
          <p:cNvPr id="269" name="heroe-dibu.jpeg" descr="heroe-dibu.jpe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38934" y="122778"/>
            <a:ext cx="9994732" cy="8265398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70" name="Línea Línea" descr="Línea Línea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804548">
            <a:off x="7392693" y="7374206"/>
            <a:ext cx="8384091" cy="1146387"/>
          </a:xfrm>
          <a:prstGeom prst="rect">
            <a:avLst/>
          </a:prstGeom>
        </p:spPr>
      </p:pic>
      <p:sp>
        <p:nvSpPr>
          <p:cNvPr id="272" name="Binding"/>
          <p:cNvSpPr txBox="1"/>
          <p:nvPr/>
        </p:nvSpPr>
        <p:spPr>
          <a:xfrm rot="20833903">
            <a:off x="8790103" y="5951220"/>
            <a:ext cx="4674871" cy="1813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chemeClr val="accent6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Binding</a:t>
            </a:r>
          </a:p>
        </p:txBody>
      </p:sp>
      <p:sp>
        <p:nvSpPr>
          <p:cNvPr id="273" name="@porliniers"/>
          <p:cNvSpPr txBox="1"/>
          <p:nvPr/>
        </p:nvSpPr>
        <p:spPr>
          <a:xfrm>
            <a:off x="19651326" y="440651"/>
            <a:ext cx="1731265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@porliniers</a:t>
            </a:r>
          </a:p>
        </p:txBody>
      </p:sp>
      <p:sp>
        <p:nvSpPr>
          <p:cNvPr id="274" name="Declaración"/>
          <p:cNvSpPr txBox="1"/>
          <p:nvPr/>
        </p:nvSpPr>
        <p:spPr>
          <a:xfrm rot="20833903">
            <a:off x="4390780" y="1007054"/>
            <a:ext cx="7174231" cy="18135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Declaración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6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5"/>
      <p:bldP build="whole" bldLvl="1" animBg="1" rev="0" advAuto="0" spid="274" grpId="1"/>
      <p:bldP build="whole" bldLvl="1" animBg="1" rev="0" advAuto="0" spid="270" grpId="3"/>
      <p:bldP build="whole" bldLvl="1" animBg="1" rev="0" advAuto="0" spid="269" grpId="2"/>
      <p:bldP build="whole" bldLvl="1" animBg="1" rev="0" advAuto="0" spid="27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genda"/>
          <p:cNvSpPr txBox="1"/>
          <p:nvPr>
            <p:ph type="ctrTitle"/>
          </p:nvPr>
        </p:nvSpPr>
        <p:spPr>
          <a:xfrm>
            <a:off x="-7284769" y="-1279063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4" name="Sistemas Reactivos…"/>
          <p:cNvSpPr txBox="1"/>
          <p:nvPr>
            <p:ph type="subTitle" idx="1"/>
          </p:nvPr>
        </p:nvSpPr>
        <p:spPr>
          <a:xfrm>
            <a:off x="1706467" y="3274731"/>
            <a:ext cx="21844001" cy="8924620"/>
          </a:xfrm>
          <a:prstGeom prst="rect">
            <a:avLst/>
          </a:prstGeom>
        </p:spPr>
        <p:txBody>
          <a:bodyPr/>
          <a:lstStyle/>
          <a:p>
            <a:pPr lvl="1" algn="l" defTabSz="742950">
              <a:lnSpc>
                <a:spcPct val="200000"/>
              </a:lnSpc>
              <a:defRPr sz="5760"/>
            </a:pPr>
            <a:r>
              <a:t>Sistemas Reactivos</a:t>
            </a:r>
          </a:p>
          <a:p>
            <a:pPr lvl="1" algn="l" defTabSz="742950">
              <a:lnSpc>
                <a:spcPct val="200000"/>
              </a:lnSpc>
              <a:defRPr sz="5760"/>
            </a:pPr>
            <a:r>
              <a:t>Programación Reactiva</a:t>
            </a:r>
          </a:p>
          <a:p>
            <a:pPr lvl="1" algn="l" defTabSz="742950">
              <a:lnSpc>
                <a:spcPct val="200000"/>
              </a:lnSpc>
              <a:defRPr sz="5760"/>
            </a:pPr>
            <a:r>
              <a:t>MVVM</a:t>
            </a:r>
          </a:p>
          <a:p>
            <a:pPr lvl="1" algn="l" defTabSz="742950">
              <a:lnSpc>
                <a:spcPct val="200000"/>
              </a:lnSpc>
              <a:defRPr sz="5760"/>
            </a:pPr>
            <a:r>
              <a:t>MicroFrontend</a:t>
            </a:r>
          </a:p>
          <a:p>
            <a:pPr lvl="1" algn="l" defTabSz="742950">
              <a:lnSpc>
                <a:spcPct val="200000"/>
              </a:lnSpc>
              <a:defRPr sz="5760"/>
            </a:pPr>
            <a:r>
              <a:t>Ejemplos y Demos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View"/>
          <p:cNvSpPr/>
          <p:nvPr/>
        </p:nvSpPr>
        <p:spPr>
          <a:xfrm>
            <a:off x="1710298" y="47890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View</a:t>
            </a:r>
          </a:p>
        </p:txBody>
      </p:sp>
      <p:sp>
        <p:nvSpPr>
          <p:cNvPr id="277" name="ViewModel"/>
          <p:cNvSpPr/>
          <p:nvPr/>
        </p:nvSpPr>
        <p:spPr>
          <a:xfrm>
            <a:off x="9574370" y="47890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ViewModel</a:t>
            </a:r>
          </a:p>
        </p:txBody>
      </p:sp>
      <p:sp>
        <p:nvSpPr>
          <p:cNvPr id="278" name="Model"/>
          <p:cNvSpPr/>
          <p:nvPr/>
        </p:nvSpPr>
        <p:spPr>
          <a:xfrm>
            <a:off x="17734743" y="4699000"/>
            <a:ext cx="5303057" cy="2627023"/>
          </a:xfrm>
          <a:prstGeom prst="roundRect">
            <a:avLst>
              <a:gd name="adj" fmla="val 725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Model</a:t>
            </a:r>
          </a:p>
        </p:txBody>
      </p:sp>
      <p:cxnSp>
        <p:nvCxnSpPr>
          <p:cNvPr id="279" name="Línea de conexión"/>
          <p:cNvCxnSpPr>
            <a:stCxn id="276" idx="0"/>
            <a:endCxn id="277" idx="0"/>
          </p:cNvCxnSpPr>
          <p:nvPr/>
        </p:nvCxnSpPr>
        <p:spPr>
          <a:xfrm>
            <a:off x="4361826" y="6102577"/>
            <a:ext cx="7864073" cy="1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/>
            <a:tailEnd type="triangle"/>
          </a:ln>
        </p:spPr>
      </p:cxnSp>
      <p:sp>
        <p:nvSpPr>
          <p:cNvPr id="280" name="Binding"/>
          <p:cNvSpPr txBox="1"/>
          <p:nvPr/>
        </p:nvSpPr>
        <p:spPr>
          <a:xfrm>
            <a:off x="5632493" y="26423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Binding</a:t>
            </a:r>
          </a:p>
        </p:txBody>
      </p:sp>
      <p:cxnSp>
        <p:nvCxnSpPr>
          <p:cNvPr id="281" name="Línea de conexión"/>
          <p:cNvCxnSpPr>
            <a:stCxn id="276" idx="0"/>
            <a:endCxn id="277" idx="0"/>
          </p:cNvCxnSpPr>
          <p:nvPr/>
        </p:nvCxnSpPr>
        <p:spPr>
          <a:xfrm>
            <a:off x="4361826" y="6102577"/>
            <a:ext cx="7864073" cy="1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sp>
        <p:nvSpPr>
          <p:cNvPr id="282" name="input"/>
          <p:cNvSpPr txBox="1"/>
          <p:nvPr/>
        </p:nvSpPr>
        <p:spPr>
          <a:xfrm>
            <a:off x="5835693" y="91193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input</a:t>
            </a:r>
          </a:p>
        </p:txBody>
      </p:sp>
      <p:cxnSp>
        <p:nvCxnSpPr>
          <p:cNvPr id="283" name="Línea de conexión"/>
          <p:cNvCxnSpPr>
            <a:stCxn id="277" idx="0"/>
            <a:endCxn id="278" idx="0"/>
          </p:cNvCxnSpPr>
          <p:nvPr/>
        </p:nvCxnSpPr>
        <p:spPr>
          <a:xfrm flipV="1">
            <a:off x="12225898" y="6012511"/>
            <a:ext cx="8160374" cy="90067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/>
            <a:tailEnd type="triangle" len="sm"/>
          </a:ln>
        </p:spPr>
      </p:cxnSp>
      <p:sp>
        <p:nvSpPr>
          <p:cNvPr id="284" name="notify"/>
          <p:cNvSpPr txBox="1"/>
          <p:nvPr/>
        </p:nvSpPr>
        <p:spPr>
          <a:xfrm>
            <a:off x="13760493" y="91193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notify</a:t>
            </a:r>
          </a:p>
        </p:txBody>
      </p:sp>
      <p:cxnSp>
        <p:nvCxnSpPr>
          <p:cNvPr id="285" name="Línea de conexión"/>
          <p:cNvCxnSpPr>
            <a:stCxn id="277" idx="0"/>
            <a:endCxn id="278" idx="0"/>
          </p:cNvCxnSpPr>
          <p:nvPr/>
        </p:nvCxnSpPr>
        <p:spPr>
          <a:xfrm flipV="1">
            <a:off x="12225898" y="6012511"/>
            <a:ext cx="8160374" cy="90067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sp>
        <p:nvSpPr>
          <p:cNvPr id="286" name="update"/>
          <p:cNvSpPr txBox="1"/>
          <p:nvPr/>
        </p:nvSpPr>
        <p:spPr>
          <a:xfrm>
            <a:off x="13760493" y="26423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update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6"/>
      <p:bldP build="whole" bldLvl="1" animBg="1" rev="0" advAuto="0" spid="283" grpId="7"/>
      <p:bldP build="whole" bldLvl="1" animBg="1" rev="0" advAuto="0" spid="280" grpId="2"/>
      <p:bldP build="whole" bldLvl="1" animBg="1" rev="0" advAuto="0" spid="285" grpId="5"/>
      <p:bldP build="whole" bldLvl="1" animBg="1" rev="0" advAuto="0" spid="281" grpId="3"/>
      <p:bldP build="whole" bldLvl="1" animBg="1" rev="0" advAuto="0" spid="279" grpId="1"/>
      <p:bldP build="whole" bldLvl="1" animBg="1" rev="0" advAuto="0" spid="282" grpId="4"/>
      <p:bldP build="whole" bldLvl="1" animBg="1" rev="0" advAuto="0" spid="284" grpId="8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View"/>
          <p:cNvSpPr/>
          <p:nvPr/>
        </p:nvSpPr>
        <p:spPr>
          <a:xfrm>
            <a:off x="5367898" y="48906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View</a:t>
            </a:r>
          </a:p>
        </p:txBody>
      </p:sp>
      <p:sp>
        <p:nvSpPr>
          <p:cNvPr id="289" name="ViewModel"/>
          <p:cNvSpPr/>
          <p:nvPr/>
        </p:nvSpPr>
        <p:spPr>
          <a:xfrm>
            <a:off x="13231970" y="48906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ViewModel</a:t>
            </a:r>
          </a:p>
        </p:txBody>
      </p:sp>
      <p:pic>
        <p:nvPicPr>
          <p:cNvPr id="299" name="Línea de conexión" descr="Línea de conexión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3600" y="2265824"/>
            <a:ext cx="3676116" cy="2694692"/>
          </a:xfrm>
          <a:prstGeom prst="rect">
            <a:avLst/>
          </a:prstGeom>
        </p:spPr>
      </p:pic>
      <p:pic>
        <p:nvPicPr>
          <p:cNvPr id="291" name="diodo.png" descr="dio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5702" y="698520"/>
            <a:ext cx="3322995" cy="3322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Línea de conexión" descr="Línea de conexión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2761" y="2288241"/>
            <a:ext cx="2947867" cy="2672275"/>
          </a:xfrm>
          <a:prstGeom prst="rect">
            <a:avLst/>
          </a:prstGeom>
        </p:spPr>
      </p:pic>
      <p:sp>
        <p:nvSpPr>
          <p:cNvPr id="293" name="One Way Data Binding"/>
          <p:cNvSpPr txBox="1"/>
          <p:nvPr/>
        </p:nvSpPr>
        <p:spPr>
          <a:xfrm>
            <a:off x="9721893" y="11691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One Way Data Binding</a:t>
            </a:r>
          </a:p>
        </p:txBody>
      </p:sp>
      <p:pic>
        <p:nvPicPr>
          <p:cNvPr id="294" name="vue.png" descr="vue.png"/>
          <p:cNvPicPr>
            <a:picLocks noChangeAspect="1"/>
          </p:cNvPicPr>
          <p:nvPr/>
        </p:nvPicPr>
        <p:blipFill>
          <a:blip r:embed="rId5">
            <a:alphaModFix amt="79365"/>
            <a:extLst/>
          </a:blip>
          <a:stretch>
            <a:fillRect/>
          </a:stretch>
        </p:blipFill>
        <p:spPr>
          <a:xfrm>
            <a:off x="10183642" y="9474599"/>
            <a:ext cx="3407115" cy="294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react.png" descr="reac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0160" y="9241904"/>
            <a:ext cx="3407115" cy="340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acebook.png" descr="facebook.png"/>
          <p:cNvPicPr>
            <a:picLocks noChangeAspect="1"/>
          </p:cNvPicPr>
          <p:nvPr/>
        </p:nvPicPr>
        <p:blipFill>
          <a:blip r:embed="rId7">
            <a:alphaModFix amt="77073"/>
            <a:extLst/>
          </a:blip>
          <a:stretch>
            <a:fillRect/>
          </a:stretch>
        </p:blipFill>
        <p:spPr>
          <a:xfrm>
            <a:off x="6510734" y="9222784"/>
            <a:ext cx="1454259" cy="1454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blaze.png" descr="blaz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47124" y="8992334"/>
            <a:ext cx="3407115" cy="340711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active Views"/>
          <p:cNvSpPr txBox="1"/>
          <p:nvPr/>
        </p:nvSpPr>
        <p:spPr>
          <a:xfrm>
            <a:off x="-1030654" y="9792723"/>
            <a:ext cx="5322739" cy="12776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pPr>
          </a:p>
          <a:p>
            <a: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pPr>
            <a:r>
              <a:t>Reactive Views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8"/>
      <p:bldP build="whole" bldLvl="1" animBg="1" rev="0" advAuto="0" spid="301" grpId="3"/>
      <p:bldP build="whole" bldLvl="1" animBg="1" rev="0" advAuto="0" spid="296" grpId="7"/>
      <p:bldP build="whole" bldLvl="1" animBg="1" rev="0" advAuto="0" spid="291" grpId="2"/>
      <p:bldP build="whole" bldLvl="1" animBg="1" rev="0" advAuto="0" spid="295" grpId="6"/>
      <p:bldP build="whole" bldLvl="1" animBg="1" rev="0" advAuto="0" spid="299" grpId="1"/>
      <p:bldP build="whole" bldLvl="1" animBg="1" rev="0" advAuto="0" spid="298" grpId="5"/>
      <p:bldP build="whole" bldLvl="1" animBg="1" rev="0" advAuto="0" spid="293" grpId="4"/>
      <p:bldP build="whole" bldLvl="1" animBg="1" rev="0" advAuto="0" spid="297" grpId="9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View"/>
          <p:cNvSpPr/>
          <p:nvPr/>
        </p:nvSpPr>
        <p:spPr>
          <a:xfrm>
            <a:off x="5367898" y="48906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View</a:t>
            </a:r>
          </a:p>
        </p:txBody>
      </p:sp>
      <p:sp>
        <p:nvSpPr>
          <p:cNvPr id="305" name="Model"/>
          <p:cNvSpPr/>
          <p:nvPr/>
        </p:nvSpPr>
        <p:spPr>
          <a:xfrm>
            <a:off x="13231970" y="4890666"/>
            <a:ext cx="5303057" cy="2627024"/>
          </a:xfrm>
          <a:prstGeom prst="roundRect">
            <a:avLst>
              <a:gd name="adj" fmla="val 7252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Model</a:t>
            </a:r>
          </a:p>
        </p:txBody>
      </p:sp>
      <p:pic>
        <p:nvPicPr>
          <p:cNvPr id="317" name="Línea de conexión" descr="Línea de conexión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0846" y="1879196"/>
            <a:ext cx="3488355" cy="3081321"/>
          </a:xfrm>
          <a:prstGeom prst="rect">
            <a:avLst/>
          </a:prstGeom>
        </p:spPr>
      </p:pic>
      <p:pic>
        <p:nvPicPr>
          <p:cNvPr id="307" name="diodo.png" descr="dio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5702" y="261989"/>
            <a:ext cx="3322995" cy="3322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Línea de conexión" descr="Línea de conexión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2677" y="1854968"/>
            <a:ext cx="2966344" cy="3105549"/>
          </a:xfrm>
          <a:prstGeom prst="rect">
            <a:avLst/>
          </a:prstGeom>
        </p:spPr>
      </p:pic>
      <p:sp>
        <p:nvSpPr>
          <p:cNvPr id="309" name="Two Way Data Binding"/>
          <p:cNvSpPr txBox="1"/>
          <p:nvPr/>
        </p:nvSpPr>
        <p:spPr>
          <a:xfrm>
            <a:off x="9530631" y="432597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Two Way Data Binding</a:t>
            </a:r>
          </a:p>
        </p:txBody>
      </p:sp>
      <p:pic>
        <p:nvPicPr>
          <p:cNvPr id="310" name="angular.png" descr="angular.png"/>
          <p:cNvPicPr>
            <a:picLocks noChangeAspect="1"/>
          </p:cNvPicPr>
          <p:nvPr/>
        </p:nvPicPr>
        <p:blipFill>
          <a:blip r:embed="rId5">
            <a:alphaModFix amt="66925"/>
            <a:extLst/>
          </a:blip>
          <a:stretch>
            <a:fillRect/>
          </a:stretch>
        </p:blipFill>
        <p:spPr>
          <a:xfrm>
            <a:off x="10360847" y="8823373"/>
            <a:ext cx="3407115" cy="361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google.png" descr="google.png"/>
          <p:cNvPicPr>
            <a:picLocks noChangeAspect="1"/>
          </p:cNvPicPr>
          <p:nvPr/>
        </p:nvPicPr>
        <p:blipFill>
          <a:blip r:embed="rId6">
            <a:alphaModFix amt="77073"/>
            <a:extLst/>
          </a:blip>
          <a:stretch>
            <a:fillRect/>
          </a:stretch>
        </p:blipFill>
        <p:spPr>
          <a:xfrm>
            <a:off x="12951419" y="8572158"/>
            <a:ext cx="1454259" cy="1454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diodo.png" descr="dio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225702" y="1562120"/>
            <a:ext cx="3322995" cy="3322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Línea de conexión" descr="Línea de conexión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90108" y="3179328"/>
            <a:ext cx="2785454" cy="1781185"/>
          </a:xfrm>
          <a:prstGeom prst="rect">
            <a:avLst/>
          </a:prstGeom>
        </p:spPr>
      </p:pic>
      <p:pic>
        <p:nvPicPr>
          <p:cNvPr id="323" name="Línea de conexión" descr="Línea de conexión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19908" y="3124438"/>
            <a:ext cx="2679287" cy="1836074"/>
          </a:xfrm>
          <a:prstGeom prst="rect">
            <a:avLst/>
          </a:prstGeom>
        </p:spPr>
      </p:pic>
      <p:sp>
        <p:nvSpPr>
          <p:cNvPr id="315" name="MVW"/>
          <p:cNvSpPr txBox="1"/>
          <p:nvPr>
            <p:ph type="ctrTitle"/>
          </p:nvPr>
        </p:nvSpPr>
        <p:spPr>
          <a:xfrm>
            <a:off x="-3652569" y="-151429"/>
            <a:ext cx="12046528" cy="1836074"/>
          </a:xfrm>
          <a:prstGeom prst="rect">
            <a:avLst/>
          </a:prstGeom>
        </p:spPr>
        <p:txBody>
          <a:bodyPr/>
          <a:lstStyle>
            <a:lvl1pPr defTabSz="2170121">
              <a:defRPr spc="-309" sz="10324"/>
            </a:lvl1pPr>
          </a:lstStyle>
          <a:p>
            <a:pPr/>
            <a:r>
              <a:t>MVW</a:t>
            </a:r>
          </a:p>
        </p:txBody>
      </p:sp>
      <p:sp>
        <p:nvSpPr>
          <p:cNvPr id="316" name="modelo-vista-whatever"/>
          <p:cNvSpPr txBox="1"/>
          <p:nvPr/>
        </p:nvSpPr>
        <p:spPr>
          <a:xfrm>
            <a:off x="-4475099" y="1450410"/>
            <a:ext cx="17019073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defRPr spc="-150" sz="50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modelo-vista-whatever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8"/>
      <p:bldP build="whole" bldLvl="1" animBg="1" rev="0" advAuto="0" spid="307" grpId="2"/>
      <p:bldP build="whole" bldLvl="1" animBg="1" rev="0" advAuto="0" spid="317" grpId="1"/>
      <p:bldP build="whole" bldLvl="1" animBg="1" rev="0" advAuto="0" spid="319" grpId="3"/>
      <p:bldP build="whole" bldLvl="1" animBg="1" rev="0" advAuto="0" spid="323" grpId="4"/>
      <p:bldP build="whole" bldLvl="1" animBg="1" rev="0" advAuto="0" spid="321" grpId="6"/>
      <p:bldP build="whole" bldLvl="1" animBg="1" rev="0" advAuto="0" spid="312" grpId="5"/>
      <p:bldP build="whole" bldLvl="1" animBg="1" rev="0" advAuto="0" spid="309" grpId="7"/>
      <p:bldP build="whole" bldLvl="1" animBg="1" rev="0" advAuto="0" spid="311" grpId="9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enzo-perez.jpg" descr="enzo-pere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563" y="-37356"/>
            <a:ext cx="24547126" cy="13790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angular.png" descr="angular.png"/>
          <p:cNvPicPr>
            <a:picLocks noChangeAspect="1"/>
          </p:cNvPicPr>
          <p:nvPr/>
        </p:nvPicPr>
        <p:blipFill>
          <a:blip r:embed="rId3">
            <a:alphaModFix amt="66925"/>
            <a:extLst/>
          </a:blip>
          <a:stretch>
            <a:fillRect/>
          </a:stretch>
        </p:blipFill>
        <p:spPr>
          <a:xfrm>
            <a:off x="16776189" y="430072"/>
            <a:ext cx="6121401" cy="650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bananainthebox.png" descr="bananainthebo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2066" y="7132606"/>
            <a:ext cx="8890001" cy="534670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https://vincenttunru.com/Javascript-reactive-programming/"/>
          <p:cNvSpPr txBox="1"/>
          <p:nvPr/>
        </p:nvSpPr>
        <p:spPr>
          <a:xfrm>
            <a:off x="5308600" y="124460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https://vincenttunru.com/Javascript-reactive-programming/</a:t>
            </a:r>
          </a:p>
        </p:txBody>
      </p:sp>
      <p:pic>
        <p:nvPicPr>
          <p:cNvPr id="331" name="react_architecture.png" descr="react_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5698" y="2110142"/>
            <a:ext cx="15412604" cy="806908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Redux-React"/>
          <p:cNvSpPr txBox="1"/>
          <p:nvPr>
            <p:ph type="title" idx="4294967295"/>
          </p:nvPr>
        </p:nvSpPr>
        <p:spPr>
          <a:xfrm>
            <a:off x="-1873066" y="-79287"/>
            <a:ext cx="12046528" cy="1836074"/>
          </a:xfrm>
          <a:prstGeom prst="rect">
            <a:avLst/>
          </a:prstGeom>
        </p:spPr>
        <p:txBody>
          <a:bodyPr/>
          <a:lstStyle>
            <a:lvl1pPr defTabSz="2170121">
              <a:lnSpc>
                <a:spcPct val="90000"/>
              </a:lnSpc>
              <a:defRPr spc="-309" sz="10324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Redux-React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cheff.jpg" descr="chef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4748" y="-65283"/>
            <a:ext cx="14354504" cy="1429108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Engineer"/>
          <p:cNvSpPr txBox="1"/>
          <p:nvPr/>
        </p:nvSpPr>
        <p:spPr>
          <a:xfrm rot="20405826">
            <a:off x="10793825" y="10649813"/>
            <a:ext cx="5778643" cy="194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100">
                <a:solidFill>
                  <a:srgbClr val="FFFFFF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Engineer</a:t>
            </a:r>
          </a:p>
        </p:txBody>
      </p:sp>
      <p:pic>
        <p:nvPicPr>
          <p:cNvPr id="336" name="Línea Línea" descr="Línea Línea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799996">
            <a:off x="10696900" y="9377226"/>
            <a:ext cx="4666124" cy="711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  <p:bldP build="whole" bldLvl="1" animBg="1" rev="0" advAuto="0" spid="335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haka.jpg" descr="hak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2616" y="1355435"/>
            <a:ext cx="18962368" cy="12388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Entremos en Calor!!"/>
          <p:cNvSpPr txBox="1"/>
          <p:nvPr>
            <p:ph type="body" idx="21"/>
          </p:nvPr>
        </p:nvSpPr>
        <p:spPr>
          <a:xfrm>
            <a:off x="2870200" y="1651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51205">
              <a:defRPr sz="7280">
                <a:latin typeface="D-DIN"/>
                <a:ea typeface="D-DIN"/>
                <a:cs typeface="D-DIN"/>
                <a:sym typeface="D-DIN"/>
              </a:defRPr>
            </a:pPr>
            <a:r>
              <a:rPr>
                <a:solidFill>
                  <a:srgbClr val="929292"/>
                </a:solidFill>
              </a:rPr>
              <a:t>Entremos en</a:t>
            </a:r>
            <a:r>
              <a:t> </a:t>
            </a:r>
            <a:r>
              <a:t>Calo</a:t>
            </a:r>
            <a:r>
              <a:t>r!!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binance.png" descr="bin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depth.png" descr="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227" y="577513"/>
            <a:ext cx="19588533" cy="1359021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Order…"/>
          <p:cNvSpPr/>
          <p:nvPr/>
        </p:nvSpPr>
        <p:spPr>
          <a:xfrm>
            <a:off x="3886200" y="3814977"/>
            <a:ext cx="4286019" cy="7115288"/>
          </a:xfrm>
          <a:prstGeom prst="roundRect">
            <a:avLst>
              <a:gd name="adj" fmla="val 4445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Order</a:t>
            </a:r>
          </a:p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Book</a:t>
            </a:r>
          </a:p>
        </p:txBody>
      </p:sp>
      <p:sp>
        <p:nvSpPr>
          <p:cNvPr id="346" name="Depth of…"/>
          <p:cNvSpPr/>
          <p:nvPr/>
        </p:nvSpPr>
        <p:spPr>
          <a:xfrm>
            <a:off x="12623800" y="2334606"/>
            <a:ext cx="6618555" cy="4303059"/>
          </a:xfrm>
          <a:prstGeom prst="roundRect">
            <a:avLst>
              <a:gd name="adj" fmla="val 4427"/>
            </a:avLst>
          </a:prstGeom>
          <a:solidFill>
            <a:schemeClr val="accent2">
              <a:hueOff val="-206910"/>
              <a:satOff val="-12829"/>
              <a:lumOff val="16238"/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Depth of</a:t>
            </a:r>
          </a:p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Market</a:t>
            </a:r>
          </a:p>
        </p:txBody>
      </p:sp>
      <p:sp>
        <p:nvSpPr>
          <p:cNvPr id="347" name="Buy…"/>
          <p:cNvSpPr/>
          <p:nvPr/>
        </p:nvSpPr>
        <p:spPr>
          <a:xfrm>
            <a:off x="8432800" y="7897206"/>
            <a:ext cx="6618555" cy="4303059"/>
          </a:xfrm>
          <a:prstGeom prst="roundRect">
            <a:avLst>
              <a:gd name="adj" fmla="val 4427"/>
            </a:avLst>
          </a:prstGeom>
          <a:solidFill>
            <a:schemeClr val="accent2">
              <a:hueOff val="-206910"/>
              <a:satOff val="-12829"/>
              <a:lumOff val="16238"/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Buy</a:t>
            </a:r>
          </a:p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Order</a:t>
            </a:r>
          </a:p>
        </p:txBody>
      </p:sp>
      <p:sp>
        <p:nvSpPr>
          <p:cNvPr id="348" name="Sell…"/>
          <p:cNvSpPr/>
          <p:nvPr/>
        </p:nvSpPr>
        <p:spPr>
          <a:xfrm>
            <a:off x="8432800" y="1445606"/>
            <a:ext cx="6618555" cy="4303059"/>
          </a:xfrm>
          <a:prstGeom prst="roundRect">
            <a:avLst>
              <a:gd name="adj" fmla="val 4427"/>
            </a:avLst>
          </a:prstGeom>
          <a:solidFill>
            <a:schemeClr val="accent6">
              <a:satOff val="15236"/>
              <a:lumOff val="17673"/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Sell</a:t>
            </a:r>
          </a:p>
          <a:p>
            <a:pPr defTabSz="457200">
              <a:defRPr sz="6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Order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6"/>
      <p:bldP build="whole" bldLvl="1" animBg="1" rev="0" advAuto="0" spid="346" grpId="2"/>
      <p:bldP build="whole" bldLvl="1" animBg="1" rev="0" advAuto="0" spid="346" grpId="3"/>
      <p:bldP build="whole" bldLvl="1" animBg="1" rev="0" advAuto="0" spid="345" grpId="1"/>
      <p:bldP build="whole" bldLvl="1" animBg="1" rev="0" advAuto="0" spid="345" grpId="4"/>
      <p:bldP build="whole" bldLvl="1" animBg="1" rev="0" advAuto="0" spid="347" grpId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depth.png" descr="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227" y="577513"/>
            <a:ext cx="26955977" cy="1870163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="/>
          <p:cNvSpPr txBox="1"/>
          <p:nvPr/>
        </p:nvSpPr>
        <p:spPr>
          <a:xfrm>
            <a:off x="8435390" y="8082213"/>
            <a:ext cx="747975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352" name="x"/>
          <p:cNvSpPr txBox="1"/>
          <p:nvPr/>
        </p:nvSpPr>
        <p:spPr>
          <a:xfrm>
            <a:off x="5425490" y="8170478"/>
            <a:ext cx="74797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3" name="x"/>
          <p:cNvSpPr txBox="1"/>
          <p:nvPr/>
        </p:nvSpPr>
        <p:spPr>
          <a:xfrm>
            <a:off x="5425490" y="8729278"/>
            <a:ext cx="74797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354" name="Óvalo Óvalo" descr="Óvalo Óvalo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500" y="8641013"/>
            <a:ext cx="1816502" cy="946151"/>
          </a:xfrm>
          <a:prstGeom prst="rect">
            <a:avLst/>
          </a:prstGeom>
        </p:spPr>
      </p:pic>
      <p:pic>
        <p:nvPicPr>
          <p:cNvPr id="356" name="Óvalo Óvalo" descr="Óvalo Óvalo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0954" y="8615613"/>
            <a:ext cx="1816502" cy="946151"/>
          </a:xfrm>
          <a:prstGeom prst="rect">
            <a:avLst/>
          </a:prstGeom>
        </p:spPr>
      </p:pic>
      <p:sp>
        <p:nvSpPr>
          <p:cNvPr id="358" name="="/>
          <p:cNvSpPr txBox="1"/>
          <p:nvPr/>
        </p:nvSpPr>
        <p:spPr>
          <a:xfrm>
            <a:off x="8435390" y="8541761"/>
            <a:ext cx="747975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359" name="}askAcc"/>
          <p:cNvSpPr txBox="1"/>
          <p:nvPr/>
        </p:nvSpPr>
        <p:spPr>
          <a:xfrm>
            <a:off x="10480090" y="-436311"/>
            <a:ext cx="16031395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defRPr sz="50000">
                <a:solidFill>
                  <a:schemeClr val="accent6">
                    <a:satOff val="15236"/>
                    <a:lumOff val="17673"/>
                  </a:schemeClr>
                </a:solidFill>
              </a:defRPr>
            </a:pPr>
            <a:r>
              <a:t>}</a:t>
            </a:r>
            <a:r>
              <a:rPr sz="20000"/>
              <a:t>askAcc</a:t>
            </a:r>
          </a:p>
        </p:txBody>
      </p:sp>
      <p:sp>
        <p:nvSpPr>
          <p:cNvPr id="360" name="}bidAcc"/>
          <p:cNvSpPr txBox="1"/>
          <p:nvPr/>
        </p:nvSpPr>
        <p:spPr>
          <a:xfrm>
            <a:off x="10835690" y="8709129"/>
            <a:ext cx="1603139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algn="l">
              <a:defRPr sz="5000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pPr>
            <a:r>
              <a:rPr sz="30000"/>
              <a:t>}</a:t>
            </a:r>
            <a:r>
              <a:rPr sz="20000"/>
              <a:t>bidAcc</a:t>
            </a:r>
          </a:p>
        </p:txBody>
      </p:sp>
      <p:sp>
        <p:nvSpPr>
          <p:cNvPr id="361" name="Línea"/>
          <p:cNvSpPr/>
          <p:nvPr/>
        </p:nvSpPr>
        <p:spPr>
          <a:xfrm>
            <a:off x="22128009" y="6882147"/>
            <a:ext cx="617739" cy="2112416"/>
          </a:xfrm>
          <a:prstGeom prst="line">
            <a:avLst/>
          </a:prstGeom>
          <a:ln w="139700">
            <a:solidFill>
              <a:schemeClr val="accent6">
                <a:satOff val="15236"/>
                <a:lumOff val="17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Línea"/>
          <p:cNvSpPr/>
          <p:nvPr/>
        </p:nvSpPr>
        <p:spPr>
          <a:xfrm flipV="1">
            <a:off x="16584085" y="8248803"/>
            <a:ext cx="1269592" cy="2562978"/>
          </a:xfrm>
          <a:prstGeom prst="line">
            <a:avLst/>
          </a:prstGeom>
          <a:ln w="1397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11"/>
      <p:bldP build="whole" bldLvl="1" animBg="1" rev="0" advAuto="0" spid="353" grpId="2"/>
      <p:bldP build="whole" bldLvl="1" animBg="1" rev="0" advAuto="0" spid="356" grpId="3"/>
      <p:bldP build="whole" bldLvl="1" animBg="1" rev="0" advAuto="0" spid="361" grpId="14"/>
      <p:bldP build="whole" bldLvl="1" animBg="1" rev="0" advAuto="0" spid="356" grpId="5"/>
      <p:bldP build="whole" bldLvl="1" animBg="1" rev="0" advAuto="0" spid="362" grpId="16"/>
      <p:bldP build="whole" bldLvl="1" animBg="1" rev="0" advAuto="0" spid="360" grpId="15"/>
      <p:bldP build="whole" bldLvl="1" animBg="1" rev="0" advAuto="0" spid="359" grpId="13"/>
      <p:bldP build="whole" bldLvl="1" animBg="1" rev="0" advAuto="0" spid="354" grpId="1"/>
      <p:bldP build="whole" bldLvl="1" animBg="1" rev="0" advAuto="0" spid="352" grpId="7"/>
      <p:bldP build="whole" bldLvl="1" animBg="1" rev="0" advAuto="0" spid="351" grpId="10"/>
      <p:bldP build="whole" bldLvl="1" animBg="1" rev="0" advAuto="0" spid="352" grpId="9"/>
      <p:bldP build="whole" bldLvl="1" animBg="1" rev="0" advAuto="0" spid="353" grpId="12"/>
      <p:bldP build="whole" bldLvl="1" animBg="1" rev="0" advAuto="0" spid="358" grpId="4"/>
      <p:bldP build="whole" bldLvl="1" animBg="1" rev="0" advAuto="0" spid="354" grpId="6"/>
      <p:bldP build="whole" bldLvl="1" animBg="1" rev="0" advAuto="0" spid="351" grpId="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17.3.4 Distributed component architectures"/>
          <p:cNvSpPr txBox="1"/>
          <p:nvPr>
            <p:ph type="subTitle" sz="quarter" idx="1"/>
          </p:nvPr>
        </p:nvSpPr>
        <p:spPr>
          <a:xfrm>
            <a:off x="4941346" y="4741466"/>
            <a:ext cx="21844001" cy="2512352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17.3.4 Distributed component architectures</a:t>
            </a:r>
          </a:p>
        </p:txBody>
      </p:sp>
      <p:sp>
        <p:nvSpPr>
          <p:cNvPr id="167" name="Cap 18:…"/>
          <p:cNvSpPr txBox="1"/>
          <p:nvPr/>
        </p:nvSpPr>
        <p:spPr>
          <a:xfrm>
            <a:off x="7360526" y="8675026"/>
            <a:ext cx="17005641" cy="235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/>
            </a:pPr>
            <a:r>
              <a:t>Cap 18: </a:t>
            </a:r>
          </a:p>
          <a:p>
            <a:pPr algn="l">
              <a:defRPr b="1" sz="6600"/>
            </a:pPr>
            <a:r>
              <a:t>Service-oriented Software Engineering</a:t>
            </a:r>
          </a:p>
        </p:txBody>
      </p:sp>
      <p:sp>
        <p:nvSpPr>
          <p:cNvPr id="168" name="Cap 17:…"/>
          <p:cNvSpPr txBox="1"/>
          <p:nvPr/>
        </p:nvSpPr>
        <p:spPr>
          <a:xfrm>
            <a:off x="7318894" y="2110103"/>
            <a:ext cx="16135919" cy="235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600"/>
            </a:pPr>
            <a:r>
              <a:t>Cap 17: </a:t>
            </a:r>
          </a:p>
          <a:p>
            <a:pPr algn="l">
              <a:defRPr sz="6600"/>
            </a:pPr>
            <a:r>
              <a:rPr b="1"/>
              <a:t>Distributed Software Engineering</a:t>
            </a:r>
          </a:p>
        </p:txBody>
      </p:sp>
      <p:pic>
        <p:nvPicPr>
          <p:cNvPr id="169" name="sommerville.jpg" descr="sommervil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789" y="3495967"/>
            <a:ext cx="51181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tipeo.gif" descr="tipe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1965" y="3934107"/>
            <a:ext cx="16011496" cy="8902392"/>
          </a:xfrm>
          <a:prstGeom prst="rect">
            <a:avLst/>
          </a:prstGeom>
        </p:spPr>
      </p:pic>
      <p:sp>
        <p:nvSpPr>
          <p:cNvPr id="365" name="¿Cuántas Lineas de Código?"/>
          <p:cNvSpPr txBox="1"/>
          <p:nvPr>
            <p:ph type="body" sz="quarter" idx="1"/>
          </p:nvPr>
        </p:nvSpPr>
        <p:spPr>
          <a:xfrm>
            <a:off x="3784600" y="470033"/>
            <a:ext cx="16186226" cy="2641467"/>
          </a:xfrm>
          <a:prstGeom prst="rect">
            <a:avLst/>
          </a:prstGeom>
        </p:spPr>
        <p:txBody>
          <a:bodyPr/>
          <a:lstStyle>
            <a:lvl1pPr defTabSz="1048485">
              <a:defRPr spc="-192" sz="9632"/>
            </a:lvl1pPr>
          </a:lstStyle>
          <a:p>
            <a:pPr/>
            <a:r>
              <a:t>¿Cuántas Lineas de Código?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Enchufe"/>
          <p:cNvSpPr/>
          <p:nvPr/>
        </p:nvSpPr>
        <p:spPr>
          <a:xfrm>
            <a:off x="4791805" y="188657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2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7403" y="5324"/>
                </a:moveTo>
                <a:lnTo>
                  <a:pt x="8488" y="6173"/>
                </a:lnTo>
                <a:lnTo>
                  <a:pt x="5680" y="9774"/>
                </a:lnTo>
                <a:lnTo>
                  <a:pt x="4595" y="8927"/>
                </a:lnTo>
                <a:lnTo>
                  <a:pt x="7403" y="5324"/>
                </a:lnTo>
                <a:close/>
                <a:moveTo>
                  <a:pt x="14197" y="5324"/>
                </a:moveTo>
                <a:lnTo>
                  <a:pt x="17005" y="8932"/>
                </a:lnTo>
                <a:lnTo>
                  <a:pt x="15920" y="9774"/>
                </a:lnTo>
                <a:lnTo>
                  <a:pt x="13112" y="6173"/>
                </a:lnTo>
                <a:lnTo>
                  <a:pt x="14197" y="5324"/>
                </a:lnTo>
                <a:close/>
                <a:moveTo>
                  <a:pt x="10108" y="12943"/>
                </a:moveTo>
                <a:lnTo>
                  <a:pt x="11485" y="12943"/>
                </a:lnTo>
                <a:lnTo>
                  <a:pt x="11485" y="17513"/>
                </a:lnTo>
                <a:lnTo>
                  <a:pt x="10108" y="17513"/>
                </a:lnTo>
                <a:lnTo>
                  <a:pt x="10108" y="12943"/>
                </a:lnTo>
                <a:close/>
              </a:path>
            </a:pathLst>
          </a:custGeom>
          <a:solidFill>
            <a:schemeClr val="accent2">
              <a:hueOff val="-206910"/>
              <a:satOff val="-12829"/>
              <a:lumOff val="16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68" name="Enchufe"/>
          <p:cNvSpPr/>
          <p:nvPr/>
        </p:nvSpPr>
        <p:spPr>
          <a:xfrm>
            <a:off x="10481405" y="6576469"/>
            <a:ext cx="2676110" cy="2676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2"/>
                  <a:pt x="21600" y="10800"/>
                </a:cubicBezTo>
                <a:cubicBezTo>
                  <a:pt x="21600" y="4833"/>
                  <a:pt x="16767" y="0"/>
                  <a:pt x="10800" y="0"/>
                </a:cubicBezTo>
                <a:close/>
                <a:moveTo>
                  <a:pt x="7403" y="5324"/>
                </a:moveTo>
                <a:lnTo>
                  <a:pt x="8488" y="6173"/>
                </a:lnTo>
                <a:lnTo>
                  <a:pt x="5680" y="9774"/>
                </a:lnTo>
                <a:lnTo>
                  <a:pt x="4595" y="8927"/>
                </a:lnTo>
                <a:lnTo>
                  <a:pt x="7403" y="5324"/>
                </a:lnTo>
                <a:close/>
                <a:moveTo>
                  <a:pt x="14197" y="5324"/>
                </a:moveTo>
                <a:lnTo>
                  <a:pt x="17005" y="8932"/>
                </a:lnTo>
                <a:lnTo>
                  <a:pt x="15920" y="9774"/>
                </a:lnTo>
                <a:lnTo>
                  <a:pt x="13112" y="6173"/>
                </a:lnTo>
                <a:lnTo>
                  <a:pt x="14197" y="5324"/>
                </a:lnTo>
                <a:close/>
                <a:moveTo>
                  <a:pt x="10108" y="12943"/>
                </a:moveTo>
                <a:lnTo>
                  <a:pt x="11485" y="12943"/>
                </a:lnTo>
                <a:lnTo>
                  <a:pt x="11485" y="17513"/>
                </a:lnTo>
                <a:lnTo>
                  <a:pt x="10108" y="17513"/>
                </a:lnTo>
                <a:lnTo>
                  <a:pt x="10108" y="12943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cxnSp>
        <p:nvCxnSpPr>
          <p:cNvPr id="369" name="Línea de conexión"/>
          <p:cNvCxnSpPr>
            <a:stCxn id="367" idx="0"/>
            <a:endCxn id="368" idx="0"/>
          </p:cNvCxnSpPr>
          <p:nvPr/>
        </p:nvCxnSpPr>
        <p:spPr>
          <a:xfrm>
            <a:off x="5426805" y="2521579"/>
            <a:ext cx="6392655" cy="5392946"/>
          </a:xfrm>
          <a:prstGeom prst="straightConnector1">
            <a:avLst/>
          </a:prstGeom>
          <a:ln w="254000" cap="rnd">
            <a:solidFill>
              <a:srgbClr val="FFFFFF"/>
            </a:solidFill>
            <a:miter lim="400000"/>
            <a:headEnd type="triangle"/>
            <a:tailEnd type="triangle"/>
          </a:ln>
        </p:spPr>
      </p:cxnSp>
      <p:sp>
        <p:nvSpPr>
          <p:cNvPr id="370" name="Server"/>
          <p:cNvSpPr txBox="1"/>
          <p:nvPr/>
        </p:nvSpPr>
        <p:spPr>
          <a:xfrm>
            <a:off x="4906511" y="3436873"/>
            <a:ext cx="1040588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371" name="Client"/>
          <p:cNvSpPr txBox="1"/>
          <p:nvPr/>
        </p:nvSpPr>
        <p:spPr>
          <a:xfrm>
            <a:off x="10680771" y="9368789"/>
            <a:ext cx="2277378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6">
                    <a:satOff val="15236"/>
                    <a:lumOff val="17673"/>
                  </a:schemeClr>
                </a:solidFill>
              </a:defRPr>
            </a:lvl1pPr>
          </a:lstStyle>
          <a:p>
            <a:pPr/>
            <a:r>
              <a:t>Client</a:t>
            </a:r>
          </a:p>
        </p:txBody>
      </p:sp>
      <p:pic>
        <p:nvPicPr>
          <p:cNvPr id="372" name="vue.png" descr="v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12765" y="3342309"/>
            <a:ext cx="5498708" cy="474762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Reactive…"/>
          <p:cNvSpPr txBox="1"/>
          <p:nvPr/>
        </p:nvSpPr>
        <p:spPr>
          <a:xfrm>
            <a:off x="14779711" y="7951189"/>
            <a:ext cx="5164816" cy="2305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36575">
              <a:defRPr sz="6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Reactive</a:t>
            </a:r>
          </a:p>
          <a:p>
            <a:pPr defTabSz="536575">
              <a:defRPr sz="6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View</a:t>
            </a:r>
          </a:p>
        </p:txBody>
      </p:sp>
      <p:sp>
        <p:nvSpPr>
          <p:cNvPr id="374" name="Websocket…"/>
          <p:cNvSpPr txBox="1"/>
          <p:nvPr/>
        </p:nvSpPr>
        <p:spPr>
          <a:xfrm>
            <a:off x="5186566" y="4905961"/>
            <a:ext cx="3506899" cy="2305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387984">
              <a:defRPr sz="47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Websocket</a:t>
            </a:r>
          </a:p>
          <a:p>
            <a:pPr defTabSz="387984">
              <a:defRPr sz="47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Streams</a:t>
            </a:r>
          </a:p>
          <a:p>
            <a:pPr defTabSz="387984">
              <a:defRPr sz="3759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100ms</a:t>
            </a:r>
          </a:p>
        </p:txBody>
      </p:sp>
      <p:sp>
        <p:nvSpPr>
          <p:cNvPr id="375" name="Candado"/>
          <p:cNvSpPr/>
          <p:nvPr/>
        </p:nvSpPr>
        <p:spPr>
          <a:xfrm>
            <a:off x="7694848" y="1787058"/>
            <a:ext cx="967904" cy="146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map.png"/>
          <p:cNvGrpSpPr/>
          <p:nvPr/>
        </p:nvGrpSpPr>
        <p:grpSpPr>
          <a:xfrm>
            <a:off x="2996785" y="772486"/>
            <a:ext cx="11445798" cy="6318204"/>
            <a:chOff x="0" y="0"/>
            <a:chExt cx="11445796" cy="6318202"/>
          </a:xfrm>
        </p:grpSpPr>
        <p:pic>
          <p:nvPicPr>
            <p:cNvPr id="378" name="map.png" descr="map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11013997" cy="57594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7" name="map.png" descr="map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45797" cy="6318203"/>
            </a:xfrm>
            <a:prstGeom prst="rect">
              <a:avLst/>
            </a:prstGeom>
            <a:effectLst/>
          </p:spPr>
        </p:pic>
      </p:grpSp>
      <p:grpSp>
        <p:nvGrpSpPr>
          <p:cNvPr id="382" name="RxJava.png"/>
          <p:cNvGrpSpPr/>
          <p:nvPr/>
        </p:nvGrpSpPr>
        <p:grpSpPr>
          <a:xfrm>
            <a:off x="18995249" y="7072534"/>
            <a:ext cx="5071347" cy="6425849"/>
            <a:chOff x="0" y="0"/>
            <a:chExt cx="5071345" cy="6425848"/>
          </a:xfrm>
        </p:grpSpPr>
        <p:pic>
          <p:nvPicPr>
            <p:cNvPr id="381" name="RxJava.png" descr="RxJava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5900" y="139700"/>
              <a:ext cx="4639546" cy="58670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0" name="RxJava.png" descr="RxJava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071346" cy="6425849"/>
            </a:xfrm>
            <a:prstGeom prst="rect">
              <a:avLst/>
            </a:prstGeom>
            <a:effectLst/>
          </p:spPr>
        </p:pic>
      </p:grpSp>
      <p:sp>
        <p:nvSpPr>
          <p:cNvPr id="383" name="pag. 65"/>
          <p:cNvSpPr txBox="1"/>
          <p:nvPr/>
        </p:nvSpPr>
        <p:spPr>
          <a:xfrm>
            <a:off x="20933210" y="6408673"/>
            <a:ext cx="119542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pag. 65</a:t>
            </a:r>
          </a:p>
        </p:txBody>
      </p:sp>
      <p:grpSp>
        <p:nvGrpSpPr>
          <p:cNvPr id="386" name="reduce.png"/>
          <p:cNvGrpSpPr/>
          <p:nvPr/>
        </p:nvGrpSpPr>
        <p:grpSpPr>
          <a:xfrm>
            <a:off x="2996785" y="7315315"/>
            <a:ext cx="11445798" cy="6211015"/>
            <a:chOff x="0" y="0"/>
            <a:chExt cx="11445796" cy="6211013"/>
          </a:xfrm>
        </p:grpSpPr>
        <p:pic>
          <p:nvPicPr>
            <p:cNvPr id="385" name="reduce.png" descr="reduc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5900" y="139700"/>
              <a:ext cx="11013997" cy="56522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4" name="reduce.png" descr="reduce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1445797" cy="62110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1"/>
      <p:bldP build="whole" bldLvl="1" animBg="1" rev="0" advAuto="0" spid="382" grpId="2"/>
      <p:bldP build="whole" bldLvl="1" animBg="1" rev="0" advAuto="0" spid="383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depth.png" descr="dept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4227" y="577513"/>
            <a:ext cx="19588533" cy="13590217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a[0]"/>
          <p:cNvSpPr/>
          <p:nvPr/>
        </p:nvSpPr>
        <p:spPr>
          <a:xfrm>
            <a:off x="3276600" y="6248052"/>
            <a:ext cx="1114594" cy="823519"/>
          </a:xfrm>
          <a:prstGeom prst="roundRect">
            <a:avLst>
              <a:gd name="adj" fmla="val 7326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a[0]</a:t>
            </a:r>
          </a:p>
        </p:txBody>
      </p:sp>
      <p:sp>
        <p:nvSpPr>
          <p:cNvPr id="390" name="a[1]"/>
          <p:cNvSpPr/>
          <p:nvPr/>
        </p:nvSpPr>
        <p:spPr>
          <a:xfrm>
            <a:off x="5816600" y="6248052"/>
            <a:ext cx="1114594" cy="823519"/>
          </a:xfrm>
          <a:prstGeom prst="roundRect">
            <a:avLst>
              <a:gd name="adj" fmla="val 7326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a[1]</a:t>
            </a:r>
          </a:p>
        </p:txBody>
      </p:sp>
      <p:sp>
        <p:nvSpPr>
          <p:cNvPr id="391" name="map()"/>
          <p:cNvSpPr/>
          <p:nvPr/>
        </p:nvSpPr>
        <p:spPr>
          <a:xfrm>
            <a:off x="3982015" y="4134335"/>
            <a:ext cx="3066799" cy="1439708"/>
          </a:xfrm>
          <a:prstGeom prst="roundRect">
            <a:avLst>
              <a:gd name="adj" fmla="val 11530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map()</a:t>
            </a:r>
          </a:p>
        </p:txBody>
      </p:sp>
      <p:sp>
        <p:nvSpPr>
          <p:cNvPr id="392" name="reduce()"/>
          <p:cNvSpPr/>
          <p:nvPr/>
        </p:nvSpPr>
        <p:spPr>
          <a:xfrm>
            <a:off x="9884750" y="865922"/>
            <a:ext cx="2203795" cy="5640255"/>
          </a:xfrm>
          <a:prstGeom prst="roundRect">
            <a:avLst>
              <a:gd name="adj" fmla="val 9109"/>
            </a:avLst>
          </a:prstGeom>
          <a:solidFill>
            <a:schemeClr val="accent2">
              <a:hueOff val="-206910"/>
              <a:satOff val="-12829"/>
              <a:lumOff val="1623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reduce()</a:t>
            </a:r>
          </a:p>
        </p:txBody>
      </p:sp>
      <p:sp>
        <p:nvSpPr>
          <p:cNvPr id="393" name="map()"/>
          <p:cNvSpPr/>
          <p:nvPr/>
        </p:nvSpPr>
        <p:spPr>
          <a:xfrm>
            <a:off x="3982015" y="2407135"/>
            <a:ext cx="3066799" cy="1439708"/>
          </a:xfrm>
          <a:prstGeom prst="roundRect">
            <a:avLst>
              <a:gd name="adj" fmla="val 11530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map()</a:t>
            </a:r>
          </a:p>
        </p:txBody>
      </p:sp>
      <p:sp>
        <p:nvSpPr>
          <p:cNvPr id="394" name="map()"/>
          <p:cNvSpPr/>
          <p:nvPr/>
        </p:nvSpPr>
        <p:spPr>
          <a:xfrm>
            <a:off x="3982015" y="679935"/>
            <a:ext cx="3066799" cy="1439708"/>
          </a:xfrm>
          <a:prstGeom prst="roundRect">
            <a:avLst>
              <a:gd name="adj" fmla="val 11530"/>
            </a:avLst>
          </a:prstGeom>
          <a:solidFill>
            <a:schemeClr val="accent6">
              <a:alpha val="7934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map()</a:t>
            </a:r>
          </a:p>
        </p:txBody>
      </p:sp>
      <p:grpSp>
        <p:nvGrpSpPr>
          <p:cNvPr id="397" name="Grupo"/>
          <p:cNvGrpSpPr/>
          <p:nvPr/>
        </p:nvGrpSpPr>
        <p:grpSpPr>
          <a:xfrm>
            <a:off x="3261197" y="8712200"/>
            <a:ext cx="19274592" cy="4609231"/>
            <a:chOff x="0" y="0"/>
            <a:chExt cx="19274590" cy="4609230"/>
          </a:xfrm>
        </p:grpSpPr>
        <p:sp>
          <p:nvSpPr>
            <p:cNvPr id="395" name="Rectángulo redondeado"/>
            <p:cNvSpPr/>
            <p:nvPr/>
          </p:nvSpPr>
          <p:spPr>
            <a:xfrm>
              <a:off x="0" y="0"/>
              <a:ext cx="19274591" cy="4609231"/>
            </a:xfrm>
            <a:prstGeom prst="roundRect">
              <a:avLst>
                <a:gd name="adj" fmla="val 15000"/>
              </a:avLst>
            </a:prstGeom>
            <a:solidFill>
              <a:srgbClr val="282C3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396" name="askAcc = a.map(a =&gt; a[0] * a[1]).reduce((acc, curr) =&gt; acc + curr);"/>
            <p:cNvSpPr txBox="1"/>
            <p:nvPr/>
          </p:nvSpPr>
          <p:spPr>
            <a:xfrm>
              <a:off x="457446" y="1694030"/>
              <a:ext cx="18359699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lnSpc>
                  <a:spcPts val="8000"/>
                </a:lnSpc>
                <a:defRPr sz="5000">
                  <a:solidFill>
                    <a:srgbClr val="ABB2B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  <a:r>
                <a:rPr>
                  <a:solidFill>
                    <a:srgbClr val="E06C75"/>
                  </a:solidFill>
                </a:rPr>
                <a:t>askAcc</a:t>
              </a:r>
              <a:r>
                <a:t> </a:t>
              </a:r>
              <a:r>
                <a:rPr>
                  <a:solidFill>
                    <a:srgbClr val="56B6C2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E06C75"/>
                  </a:solidFill>
                </a:rPr>
                <a:t>a</a:t>
              </a:r>
              <a:r>
                <a:t>.</a:t>
              </a:r>
              <a:r>
                <a:rPr>
                  <a:solidFill>
                    <a:srgbClr val="61AFEF"/>
                  </a:solidFill>
                </a:rPr>
                <a:t>map</a:t>
              </a:r>
              <a:r>
                <a:t>(a </a:t>
              </a:r>
              <a:r>
                <a:rPr>
                  <a:solidFill>
                    <a:srgbClr val="C678DD"/>
                  </a:solidFill>
                </a:rPr>
                <a:t>=&gt;</a:t>
              </a:r>
              <a:r>
                <a:t> a[</a:t>
              </a:r>
              <a:r>
                <a:rPr>
                  <a:solidFill>
                    <a:srgbClr val="D19A66"/>
                  </a:solidFill>
                </a:rPr>
                <a:t>0</a:t>
              </a:r>
              <a:r>
                <a:t>] </a:t>
              </a:r>
              <a:r>
                <a:rPr>
                  <a:solidFill>
                    <a:srgbClr val="56B6C2"/>
                  </a:solidFill>
                </a:rPr>
                <a:t>*</a:t>
              </a:r>
              <a:r>
                <a:t> a[</a:t>
              </a:r>
              <a:r>
                <a:rPr>
                  <a:solidFill>
                    <a:srgbClr val="D19A66"/>
                  </a:solidFill>
                </a:rPr>
                <a:t>1</a:t>
              </a:r>
              <a:r>
                <a:t>]).</a:t>
              </a:r>
              <a:r>
                <a:rPr>
                  <a:solidFill>
                    <a:srgbClr val="61AFEF"/>
                  </a:solidFill>
                </a:rPr>
                <a:t>reduce</a:t>
              </a:r>
              <a:r>
                <a:t>((acc, curr) </a:t>
              </a:r>
              <a:r>
                <a:rPr>
                  <a:solidFill>
                    <a:srgbClr val="C678DD"/>
                  </a:solidFill>
                </a:rPr>
                <a:t>=&gt;</a:t>
              </a:r>
              <a:r>
                <a:t> acc </a:t>
              </a:r>
              <a:r>
                <a:rPr>
                  <a:solidFill>
                    <a:srgbClr val="56B6C2"/>
                  </a:solidFill>
                </a:rPr>
                <a:t>+</a:t>
              </a:r>
              <a:r>
                <a:t> curr);</a:t>
              </a:r>
            </a:p>
          </p:txBody>
        </p:sp>
      </p:grpSp>
      <p:sp>
        <p:nvSpPr>
          <p:cNvPr id="398" name="Línea"/>
          <p:cNvSpPr/>
          <p:nvPr/>
        </p:nvSpPr>
        <p:spPr>
          <a:xfrm>
            <a:off x="7519064" y="1693180"/>
            <a:ext cx="1926115" cy="941669"/>
          </a:xfrm>
          <a:prstGeom prst="line">
            <a:avLst/>
          </a:prstGeom>
          <a:ln w="139700">
            <a:solidFill>
              <a:schemeClr val="accent6">
                <a:satOff val="15236"/>
                <a:lumOff val="17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Línea"/>
          <p:cNvSpPr/>
          <p:nvPr/>
        </p:nvSpPr>
        <p:spPr>
          <a:xfrm>
            <a:off x="7519064" y="3243930"/>
            <a:ext cx="1895435" cy="1"/>
          </a:xfrm>
          <a:prstGeom prst="line">
            <a:avLst/>
          </a:prstGeom>
          <a:ln w="139700">
            <a:solidFill>
              <a:schemeClr val="accent6">
                <a:satOff val="15236"/>
                <a:lumOff val="17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0" name="Línea"/>
          <p:cNvSpPr/>
          <p:nvPr/>
        </p:nvSpPr>
        <p:spPr>
          <a:xfrm flipV="1">
            <a:off x="7417912" y="4040847"/>
            <a:ext cx="1862213" cy="959804"/>
          </a:xfrm>
          <a:prstGeom prst="line">
            <a:avLst/>
          </a:prstGeom>
          <a:ln w="139700">
            <a:solidFill>
              <a:schemeClr val="accent6">
                <a:satOff val="15236"/>
                <a:lumOff val="17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Línea"/>
          <p:cNvSpPr/>
          <p:nvPr/>
        </p:nvSpPr>
        <p:spPr>
          <a:xfrm>
            <a:off x="7046655" y="5606211"/>
            <a:ext cx="889540" cy="4602135"/>
          </a:xfrm>
          <a:prstGeom prst="line">
            <a:avLst/>
          </a:prstGeom>
          <a:ln w="139700">
            <a:solidFill>
              <a:schemeClr val="accent6">
                <a:satOff val="15236"/>
                <a:lumOff val="17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2" name="Rectángulo redondeado"/>
          <p:cNvSpPr/>
          <p:nvPr/>
        </p:nvSpPr>
        <p:spPr>
          <a:xfrm>
            <a:off x="12351769" y="2323450"/>
            <a:ext cx="9724498" cy="4456686"/>
          </a:xfrm>
          <a:prstGeom prst="roundRect">
            <a:avLst>
              <a:gd name="adj" fmla="val 15008"/>
            </a:avLst>
          </a:prstGeom>
          <a:solidFill>
            <a:srgbClr val="282C34">
              <a:alpha val="965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03" name="Línea"/>
          <p:cNvSpPr/>
          <p:nvPr/>
        </p:nvSpPr>
        <p:spPr>
          <a:xfrm>
            <a:off x="12384064" y="4413235"/>
            <a:ext cx="1531642" cy="5622346"/>
          </a:xfrm>
          <a:prstGeom prst="line">
            <a:avLst/>
          </a:prstGeom>
          <a:ln w="139700">
            <a:solidFill>
              <a:schemeClr val="accent2">
                <a:hueOff val="-206910"/>
                <a:satOff val="-12829"/>
                <a:lumOff val="1623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Class="entr" nodeType="after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Class="entr" nodeType="afterEffect" presetSubtype="8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clickEffect" presetSubtype="2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"/>
                            </p:stCondLst>
                            <p:childTnLst>
                              <p:par>
                                <p:cTn id="72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Class="exit" nodeType="after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6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"/>
                            </p:stCondLst>
                            <p:childTnLst>
                              <p:par>
                                <p:cTn id="80" presetClass="exit" nodeType="afterEffect" presetSubtype="2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Class="exit" nodeType="afterEffect" presetSubtype="2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Class="exit" nodeType="afterEffect" presetSubtype="2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"/>
                            </p:stCondLst>
                            <p:childTnLst>
                              <p:par>
                                <p:cTn id="95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"/>
                            </p:stCondLst>
                            <p:childTnLst>
                              <p:par>
                                <p:cTn id="98" presetClass="exit" nodeType="afterEffect" presetSubtype="2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23"/>
      <p:bldP build="whole" bldLvl="1" animBg="1" rev="0" advAuto="0" spid="397" grpId="5"/>
      <p:bldP build="whole" bldLvl="1" animBg="1" rev="0" advAuto="0" spid="390" grpId="14"/>
      <p:bldP build="whole" bldLvl="1" animBg="1" rev="0" advAuto="0" spid="399" grpId="10"/>
      <p:bldP build="whole" bldLvl="1" animBg="1" rev="0" advAuto="0" spid="401" grpId="4"/>
      <p:bldP build="whole" bldLvl="1" animBg="1" rev="0" advAuto="0" spid="393" grpId="17"/>
      <p:bldP build="whole" bldLvl="1" animBg="1" rev="0" advAuto="0" spid="391" grpId="3"/>
      <p:bldP build="whole" bldLvl="1" animBg="1" rev="0" advAuto="0" spid="394" grpId="8"/>
      <p:bldP build="whole" bldLvl="1" animBg="1" rev="0" advAuto="0" spid="389" grpId="1"/>
      <p:bldP build="whole" bldLvl="1" animBg="1" rev="0" advAuto="0" spid="399" grpId="20"/>
      <p:bldP build="whole" bldLvl="1" animBg="1" rev="0" advAuto="0" spid="401" grpId="15"/>
      <p:bldP build="whole" bldLvl="1" animBg="1" rev="0" advAuto="0" spid="400" grpId="11"/>
      <p:bldP build="whole" bldLvl="1" animBg="1" rev="0" advAuto="0" spid="392" grpId="12"/>
      <p:bldP build="whole" bldLvl="1" animBg="1" rev="0" advAuto="0" spid="398" grpId="9"/>
      <p:bldP build="whole" bldLvl="1" animBg="1" rev="0" advAuto="0" spid="391" grpId="18"/>
      <p:bldP build="whole" bldLvl="1" animBg="1" rev="0" advAuto="0" spid="402" grpId="6"/>
      <p:bldP build="whole" bldLvl="1" animBg="1" rev="0" advAuto="0" spid="400" grpId="19"/>
      <p:bldP build="whole" bldLvl="1" animBg="1" rev="0" advAuto="0" spid="394" grpId="16"/>
      <p:bldP build="whole" bldLvl="1" animBg="1" rev="0" advAuto="0" spid="389" grpId="13"/>
      <p:bldP build="whole" bldLvl="1" animBg="1" rev="0" advAuto="0" spid="398" grpId="21"/>
      <p:bldP build="whole" bldLvl="1" animBg="1" rev="0" advAuto="0" spid="403" grpId="22"/>
      <p:bldP build="whole" bldLvl="1" animBg="1" rev="0" advAuto="0" spid="390" grpId="2"/>
      <p:bldP build="whole" bldLvl="1" animBg="1" rev="0" advAuto="0" spid="393" grpId="7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it checkout vue"/>
          <p:cNvSpPr txBox="1"/>
          <p:nvPr>
            <p:ph type="body" idx="21"/>
          </p:nvPr>
        </p:nvSpPr>
        <p:spPr>
          <a:xfrm>
            <a:off x="1270000" y="6350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git checkout vue</a:t>
            </a:r>
          </a:p>
        </p:txBody>
      </p:sp>
      <p:sp>
        <p:nvSpPr>
          <p:cNvPr id="406" name="https://github.com/danilopaez/ReacFlix"/>
          <p:cNvSpPr txBox="1"/>
          <p:nvPr/>
        </p:nvSpPr>
        <p:spPr>
          <a:xfrm>
            <a:off x="1270000" y="340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https://github.com/danilopaez/ReacFlix</a:t>
            </a:r>
          </a:p>
        </p:txBody>
      </p:sp>
      <p:pic>
        <p:nvPicPr>
          <p:cNvPr id="407" name="github.png" descr="git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138" y="3149600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Break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meteor.png" descr="mete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2744" y="7592952"/>
            <a:ext cx="7620001" cy="180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vue.png" descr="vue.png"/>
          <p:cNvPicPr>
            <a:picLocks noChangeAspect="1"/>
          </p:cNvPicPr>
          <p:nvPr/>
        </p:nvPicPr>
        <p:blipFill>
          <a:blip r:embed="rId3">
            <a:alphaModFix amt="79365"/>
            <a:extLst/>
          </a:blip>
          <a:stretch>
            <a:fillRect/>
          </a:stretch>
        </p:blipFill>
        <p:spPr>
          <a:xfrm>
            <a:off x="13883113" y="1905399"/>
            <a:ext cx="3407115" cy="294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eact.png" descr="rea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3760" y="1672704"/>
            <a:ext cx="3407115" cy="340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blaze.png" descr="blaz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33124" y="1672704"/>
            <a:ext cx="3407115" cy="340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angular.png" descr="angular.png"/>
          <p:cNvPicPr>
            <a:picLocks noChangeAspect="1"/>
          </p:cNvPicPr>
          <p:nvPr/>
        </p:nvPicPr>
        <p:blipFill>
          <a:blip r:embed="rId6">
            <a:alphaModFix amt="66925"/>
            <a:extLst/>
          </a:blip>
          <a:stretch>
            <a:fillRect/>
          </a:stretch>
        </p:blipFill>
        <p:spPr>
          <a:xfrm>
            <a:off x="8144101" y="1566673"/>
            <a:ext cx="3407115" cy="361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it checkout t1"/>
          <p:cNvSpPr txBox="1"/>
          <p:nvPr>
            <p:ph type="body" idx="21"/>
          </p:nvPr>
        </p:nvSpPr>
        <p:spPr>
          <a:xfrm>
            <a:off x="1270000" y="6350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git checkout t1</a:t>
            </a:r>
          </a:p>
        </p:txBody>
      </p:sp>
      <p:sp>
        <p:nvSpPr>
          <p:cNvPr id="418" name="https://github.com/danilopaez/ReacFlix"/>
          <p:cNvSpPr txBox="1"/>
          <p:nvPr/>
        </p:nvSpPr>
        <p:spPr>
          <a:xfrm>
            <a:off x="1270000" y="340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https://github.com/danilopaez/ReacFlix</a:t>
            </a:r>
          </a:p>
        </p:txBody>
      </p:sp>
      <p:pic>
        <p:nvPicPr>
          <p:cNvPr id="419" name="github.png" descr="git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138" y="3149600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View…"/>
          <p:cNvSpPr/>
          <p:nvPr/>
        </p:nvSpPr>
        <p:spPr>
          <a:xfrm>
            <a:off x="1710298" y="4789066"/>
            <a:ext cx="5303057" cy="4918279"/>
          </a:xfrm>
          <a:prstGeom prst="roundRect">
            <a:avLst>
              <a:gd name="adj" fmla="val 3873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View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{{ A }}</a:t>
            </a:r>
          </a:p>
        </p:txBody>
      </p:sp>
      <p:sp>
        <p:nvSpPr>
          <p:cNvPr id="422" name="ViewModel…"/>
          <p:cNvSpPr/>
          <p:nvPr/>
        </p:nvSpPr>
        <p:spPr>
          <a:xfrm>
            <a:off x="9574370" y="4789066"/>
            <a:ext cx="5303057" cy="4918279"/>
          </a:xfrm>
          <a:prstGeom prst="roundRect">
            <a:avLst>
              <a:gd name="adj" fmla="val 3873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ViewModel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indent="127000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A() {</a:t>
            </a:r>
          </a:p>
          <a:p>
            <a:pPr indent="127000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indent="127000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return Session.get('a');</a:t>
            </a:r>
          </a:p>
          <a:p>
            <a:pPr indent="127000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},</a:t>
            </a:r>
          </a:p>
        </p:txBody>
      </p:sp>
      <p:sp>
        <p:nvSpPr>
          <p:cNvPr id="423" name="Model…"/>
          <p:cNvSpPr/>
          <p:nvPr/>
        </p:nvSpPr>
        <p:spPr>
          <a:xfrm>
            <a:off x="17734743" y="4699000"/>
            <a:ext cx="5303058" cy="4918278"/>
          </a:xfrm>
          <a:prstGeom prst="roundRect">
            <a:avLst>
              <a:gd name="adj" fmla="val 3873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indent="127000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Model</a:t>
            </a:r>
          </a:p>
          <a:p>
            <a:pPr indent="127000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  <a:p>
            <a:pPr indent="127000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Session = {</a:t>
            </a:r>
          </a:p>
          <a:p>
            <a:pPr lvl="5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 : 1</a:t>
            </a:r>
          </a:p>
          <a:p>
            <a:pPr lvl="5" algn="l"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}</a:t>
            </a:r>
          </a:p>
        </p:txBody>
      </p:sp>
      <p:sp>
        <p:nvSpPr>
          <p:cNvPr id="424" name="Binding"/>
          <p:cNvSpPr txBox="1"/>
          <p:nvPr/>
        </p:nvSpPr>
        <p:spPr>
          <a:xfrm>
            <a:off x="9792682" y="3772622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Binding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4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it checkout t2"/>
          <p:cNvSpPr txBox="1"/>
          <p:nvPr>
            <p:ph type="body" idx="21"/>
          </p:nvPr>
        </p:nvSpPr>
        <p:spPr>
          <a:xfrm>
            <a:off x="1270000" y="6350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git checkout t2</a:t>
            </a:r>
          </a:p>
        </p:txBody>
      </p:sp>
      <p:sp>
        <p:nvSpPr>
          <p:cNvPr id="427" name="https://github.com/danilopaez/ReacFlix"/>
          <p:cNvSpPr txBox="1"/>
          <p:nvPr/>
        </p:nvSpPr>
        <p:spPr>
          <a:xfrm>
            <a:off x="1270000" y="340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https://github.com/danilopaez/ReacFlix</a:t>
            </a:r>
          </a:p>
        </p:txBody>
      </p:sp>
      <p:pic>
        <p:nvPicPr>
          <p:cNvPr id="428" name="github.png" descr="git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138" y="3149600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istema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1560536">
              <a:defRPr spc="-286" sz="14336"/>
            </a:pPr>
            <a:r>
              <a:t>Sistemas</a:t>
            </a:r>
          </a:p>
          <a:p>
            <a:pPr defTabSz="1560536">
              <a:defRPr spc="-286" sz="14336"/>
            </a:pPr>
            <a:r>
              <a:t>Reactivos</a:t>
            </a:r>
          </a:p>
        </p:txBody>
      </p:sp>
      <p:sp>
        <p:nvSpPr>
          <p:cNvPr id="172" name="Manifiesto Reactiv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Manifiesto Reactivo</a:t>
            </a:r>
          </a:p>
        </p:txBody>
      </p:sp>
      <p:sp>
        <p:nvSpPr>
          <p:cNvPr id="173" name="2014"/>
          <p:cNvSpPr txBox="1"/>
          <p:nvPr/>
        </p:nvSpPr>
        <p:spPr>
          <a:xfrm>
            <a:off x="22587877" y="12530842"/>
            <a:ext cx="2671849" cy="73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346709">
              <a:lnSpc>
                <a:spcPct val="200000"/>
              </a:lnSpc>
              <a:defRPr sz="378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2014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¿Metemos…"/>
          <p:cNvSpPr txBox="1"/>
          <p:nvPr>
            <p:ph type="ctrTitle"/>
          </p:nvPr>
        </p:nvSpPr>
        <p:spPr>
          <a:xfrm>
            <a:off x="-4164699" y="4227146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¿Metemos</a:t>
            </a:r>
          </a:p>
          <a:p>
            <a:pPr/>
            <a:r>
              <a:t>Cuchillo?</a:t>
            </a:r>
          </a:p>
        </p:txBody>
      </p:sp>
      <p:pic>
        <p:nvPicPr>
          <p:cNvPr id="431" name="drmilagro.jpg" descr="drmilagr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00278" y="-524376"/>
            <a:ext cx="11073564" cy="14764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racker"/>
          <p:cNvSpPr txBox="1"/>
          <p:nvPr>
            <p:ph type="subTitle" sz="quarter" idx="1"/>
          </p:nvPr>
        </p:nvSpPr>
        <p:spPr>
          <a:xfrm>
            <a:off x="11841754" y="4878"/>
            <a:ext cx="4189854" cy="2573515"/>
          </a:xfrm>
          <a:prstGeom prst="rect">
            <a:avLst/>
          </a:prstGeom>
        </p:spPr>
        <p:txBody>
          <a:bodyPr/>
          <a:lstStyle/>
          <a:p>
            <a:pPr lvl="1" algn="l" defTabSz="817244">
              <a:lnSpc>
                <a:spcPct val="200000"/>
              </a:lnSpc>
              <a:defRPr sz="9009"/>
            </a:pPr>
            <a:r>
              <a:t>Tracker</a:t>
            </a:r>
          </a:p>
        </p:txBody>
      </p:sp>
      <p:grpSp>
        <p:nvGrpSpPr>
          <p:cNvPr id="438" name="Grupo"/>
          <p:cNvGrpSpPr/>
          <p:nvPr/>
        </p:nvGrpSpPr>
        <p:grpSpPr>
          <a:xfrm>
            <a:off x="12319341" y="4062268"/>
            <a:ext cx="2665981" cy="4715333"/>
            <a:chOff x="0" y="0"/>
            <a:chExt cx="2665979" cy="4715332"/>
          </a:xfrm>
        </p:grpSpPr>
        <p:sp>
          <p:nvSpPr>
            <p:cNvPr id="434" name="Rectángulo redondeado"/>
            <p:cNvSpPr/>
            <p:nvPr/>
          </p:nvSpPr>
          <p:spPr>
            <a:xfrm>
              <a:off x="18391" y="0"/>
              <a:ext cx="2647589" cy="561539"/>
            </a:xfrm>
            <a:prstGeom prst="roundRect">
              <a:avLst>
                <a:gd name="adj" fmla="val 2392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35" name="Rectángulo redondeado"/>
            <p:cNvSpPr/>
            <p:nvPr/>
          </p:nvSpPr>
          <p:spPr>
            <a:xfrm>
              <a:off x="0" y="1384597"/>
              <a:ext cx="1418066" cy="561540"/>
            </a:xfrm>
            <a:prstGeom prst="roundRect">
              <a:avLst>
                <a:gd name="adj" fmla="val 23927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36" name="Rectángulo redondeado"/>
            <p:cNvSpPr/>
            <p:nvPr/>
          </p:nvSpPr>
          <p:spPr>
            <a:xfrm>
              <a:off x="2381" y="2769195"/>
              <a:ext cx="1784304" cy="561540"/>
            </a:xfrm>
            <a:prstGeom prst="roundRect">
              <a:avLst>
                <a:gd name="adj" fmla="val 23927"/>
              </a:avLst>
            </a:prstGeom>
            <a:solidFill>
              <a:schemeClr val="accent1">
                <a:lumOff val="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37" name="Rectángulo redondeado"/>
            <p:cNvSpPr/>
            <p:nvPr/>
          </p:nvSpPr>
          <p:spPr>
            <a:xfrm>
              <a:off x="18391" y="4153793"/>
              <a:ext cx="2647589" cy="561540"/>
            </a:xfrm>
            <a:prstGeom prst="roundRect">
              <a:avLst>
                <a:gd name="adj" fmla="val 23927"/>
              </a:avLst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</p:grpSp>
      <p:sp>
        <p:nvSpPr>
          <p:cNvPr id="439" name="function(){…"/>
          <p:cNvSpPr txBox="1"/>
          <p:nvPr/>
        </p:nvSpPr>
        <p:spPr>
          <a:xfrm>
            <a:off x="3266117" y="2375040"/>
            <a:ext cx="6895679" cy="808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function(){</a:t>
            </a: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}</a:t>
            </a:r>
          </a:p>
        </p:txBody>
      </p:sp>
      <p:sp>
        <p:nvSpPr>
          <p:cNvPr id="440" name="Rectángulo redondeado"/>
          <p:cNvSpPr/>
          <p:nvPr/>
        </p:nvSpPr>
        <p:spPr>
          <a:xfrm>
            <a:off x="4952134" y="4169049"/>
            <a:ext cx="2647590" cy="561539"/>
          </a:xfrm>
          <a:prstGeom prst="roundRect">
            <a:avLst>
              <a:gd name="adj" fmla="val 2392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41" name="Rectángulo redondeado"/>
          <p:cNvSpPr/>
          <p:nvPr/>
        </p:nvSpPr>
        <p:spPr>
          <a:xfrm>
            <a:off x="6844586" y="5666869"/>
            <a:ext cx="1418066" cy="561540"/>
          </a:xfrm>
          <a:prstGeom prst="roundRect">
            <a:avLst>
              <a:gd name="adj" fmla="val 2392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42" name="Rectángulo redondeado"/>
          <p:cNvSpPr/>
          <p:nvPr/>
        </p:nvSpPr>
        <p:spPr>
          <a:xfrm>
            <a:off x="5123054" y="7051468"/>
            <a:ext cx="1784305" cy="561539"/>
          </a:xfrm>
          <a:prstGeom prst="roundRect">
            <a:avLst>
              <a:gd name="adj" fmla="val 23927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43" name="Rectángulo redondeado"/>
          <p:cNvSpPr/>
          <p:nvPr/>
        </p:nvSpPr>
        <p:spPr>
          <a:xfrm>
            <a:off x="6229824" y="8436065"/>
            <a:ext cx="2647590" cy="561540"/>
          </a:xfrm>
          <a:prstGeom prst="roundRect">
            <a:avLst>
              <a:gd name="adj" fmla="val 2392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44" name="…………………"/>
          <p:cNvSpPr txBox="1"/>
          <p:nvPr/>
        </p:nvSpPr>
        <p:spPr>
          <a:xfrm>
            <a:off x="4919383" y="5666869"/>
            <a:ext cx="183398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</a:t>
            </a:r>
          </a:p>
        </p:txBody>
      </p:sp>
      <p:sp>
        <p:nvSpPr>
          <p:cNvPr id="445" name="…………"/>
          <p:cNvSpPr txBox="1"/>
          <p:nvPr/>
        </p:nvSpPr>
        <p:spPr>
          <a:xfrm>
            <a:off x="4976336" y="8436065"/>
            <a:ext cx="109697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</a:t>
            </a:r>
          </a:p>
        </p:txBody>
      </p:sp>
      <p:sp>
        <p:nvSpPr>
          <p:cNvPr id="446" name="………………………………………"/>
          <p:cNvSpPr txBox="1"/>
          <p:nvPr/>
        </p:nvSpPr>
        <p:spPr>
          <a:xfrm>
            <a:off x="4814290" y="3167571"/>
            <a:ext cx="379933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………………………………………</a:t>
            </a:r>
          </a:p>
        </p:txBody>
      </p:sp>
      <p:grpSp>
        <p:nvGrpSpPr>
          <p:cNvPr id="457" name="Grupo"/>
          <p:cNvGrpSpPr/>
          <p:nvPr/>
        </p:nvGrpSpPr>
        <p:grpSpPr>
          <a:xfrm>
            <a:off x="17673466" y="2460152"/>
            <a:ext cx="6553861" cy="7919565"/>
            <a:chOff x="-38100" y="-38100"/>
            <a:chExt cx="6553859" cy="7919563"/>
          </a:xfrm>
        </p:grpSpPr>
        <p:pic>
          <p:nvPicPr>
            <p:cNvPr id="447" name="Rectángulo redondeado Rectángulo redondeado" descr="Rectángulo redondeado Rectángulo redondead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6553860" cy="7919564"/>
            </a:xfrm>
            <a:prstGeom prst="rect">
              <a:avLst/>
            </a:prstGeom>
            <a:effectLst/>
          </p:spPr>
        </p:pic>
        <p:sp>
          <p:nvSpPr>
            <p:cNvPr id="449" name="function(){…"/>
            <p:cNvSpPr txBox="1"/>
            <p:nvPr/>
          </p:nvSpPr>
          <p:spPr>
            <a:xfrm>
              <a:off x="829533" y="1092924"/>
              <a:ext cx="5519856" cy="6017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function(){</a:t>
              </a: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}</a:t>
              </a:r>
            </a:p>
          </p:txBody>
        </p:sp>
        <p:sp>
          <p:nvSpPr>
            <p:cNvPr id="450" name="Rectángulo redondeado"/>
            <p:cNvSpPr/>
            <p:nvPr/>
          </p:nvSpPr>
          <p:spPr>
            <a:xfrm>
              <a:off x="2179158" y="2070823"/>
              <a:ext cx="2119343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51" name="Rectángulo redondeado"/>
            <p:cNvSpPr/>
            <p:nvPr/>
          </p:nvSpPr>
          <p:spPr>
            <a:xfrm>
              <a:off x="3694027" y="3269799"/>
              <a:ext cx="113513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52" name="Rectángulo redondeado"/>
            <p:cNvSpPr/>
            <p:nvPr/>
          </p:nvSpPr>
          <p:spPr>
            <a:xfrm>
              <a:off x="2315976" y="4378143"/>
              <a:ext cx="1428301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53" name="Rectángulo redondeado"/>
            <p:cNvSpPr/>
            <p:nvPr/>
          </p:nvSpPr>
          <p:spPr>
            <a:xfrm>
              <a:off x="3201923" y="5486486"/>
              <a:ext cx="211934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54" name="…………………"/>
            <p:cNvSpPr txBox="1"/>
            <p:nvPr/>
          </p:nvSpPr>
          <p:spPr>
            <a:xfrm>
              <a:off x="2152941" y="3269799"/>
              <a:ext cx="1468067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</a:t>
              </a:r>
            </a:p>
          </p:txBody>
        </p:sp>
        <p:sp>
          <p:nvSpPr>
            <p:cNvPr id="455" name="…………"/>
            <p:cNvSpPr txBox="1"/>
            <p:nvPr/>
          </p:nvSpPr>
          <p:spPr>
            <a:xfrm>
              <a:off x="2198530" y="5486486"/>
              <a:ext cx="878108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</a:t>
              </a:r>
            </a:p>
          </p:txBody>
        </p:sp>
        <p:sp>
          <p:nvSpPr>
            <p:cNvPr id="456" name="………………………………………"/>
            <p:cNvSpPr txBox="1"/>
            <p:nvPr/>
          </p:nvSpPr>
          <p:spPr>
            <a:xfrm>
              <a:off x="2068816" y="1108575"/>
              <a:ext cx="3041291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………………………………………</a:t>
              </a:r>
            </a:p>
          </p:txBody>
        </p:sp>
      </p:grpSp>
      <p:sp>
        <p:nvSpPr>
          <p:cNvPr id="458" name="Reactive Sources"/>
          <p:cNvSpPr txBox="1"/>
          <p:nvPr/>
        </p:nvSpPr>
        <p:spPr>
          <a:xfrm>
            <a:off x="12226339" y="2732633"/>
            <a:ext cx="3420685" cy="78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371475">
              <a:lnSpc>
                <a:spcPct val="200000"/>
              </a:lnSpc>
              <a:defRPr sz="3105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Reactive Sources</a:t>
            </a:r>
          </a:p>
        </p:txBody>
      </p:sp>
      <p:sp>
        <p:nvSpPr>
          <p:cNvPr id="459" name="Computation"/>
          <p:cNvSpPr txBox="1"/>
          <p:nvPr/>
        </p:nvSpPr>
        <p:spPr>
          <a:xfrm>
            <a:off x="19385446" y="1405732"/>
            <a:ext cx="3420685" cy="7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Computation</a:t>
            </a:r>
          </a:p>
        </p:txBody>
      </p:sp>
      <p:sp>
        <p:nvSpPr>
          <p:cNvPr id="460" name="Autorun"/>
          <p:cNvSpPr txBox="1"/>
          <p:nvPr/>
        </p:nvSpPr>
        <p:spPr>
          <a:xfrm>
            <a:off x="4733604" y="1212346"/>
            <a:ext cx="3420685" cy="7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Autorun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racker"/>
          <p:cNvSpPr txBox="1"/>
          <p:nvPr>
            <p:ph type="subTitle" sz="quarter" idx="1"/>
          </p:nvPr>
        </p:nvSpPr>
        <p:spPr>
          <a:xfrm>
            <a:off x="11841754" y="4878"/>
            <a:ext cx="4189854" cy="2573515"/>
          </a:xfrm>
          <a:prstGeom prst="rect">
            <a:avLst/>
          </a:prstGeom>
        </p:spPr>
        <p:txBody>
          <a:bodyPr/>
          <a:lstStyle/>
          <a:p>
            <a:pPr lvl="1" algn="l" defTabSz="817244">
              <a:lnSpc>
                <a:spcPct val="200000"/>
              </a:lnSpc>
              <a:defRPr sz="9009"/>
            </a:pPr>
            <a:r>
              <a:t>Tracker</a:t>
            </a:r>
          </a:p>
        </p:txBody>
      </p:sp>
      <p:sp>
        <p:nvSpPr>
          <p:cNvPr id="463" name="Rectángulo redondeado"/>
          <p:cNvSpPr/>
          <p:nvPr/>
        </p:nvSpPr>
        <p:spPr>
          <a:xfrm>
            <a:off x="12319341" y="5446866"/>
            <a:ext cx="1418067" cy="561540"/>
          </a:xfrm>
          <a:prstGeom prst="roundRect">
            <a:avLst>
              <a:gd name="adj" fmla="val 2392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64" name="Rectángulo redondeado"/>
          <p:cNvSpPr/>
          <p:nvPr/>
        </p:nvSpPr>
        <p:spPr>
          <a:xfrm>
            <a:off x="12321723" y="6831464"/>
            <a:ext cx="1784304" cy="561540"/>
          </a:xfrm>
          <a:prstGeom prst="roundRect">
            <a:avLst>
              <a:gd name="adj" fmla="val 23927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65" name="function(){…"/>
          <p:cNvSpPr txBox="1"/>
          <p:nvPr/>
        </p:nvSpPr>
        <p:spPr>
          <a:xfrm>
            <a:off x="3266117" y="2375040"/>
            <a:ext cx="6895679" cy="808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function(){</a:t>
            </a: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}</a:t>
            </a:r>
          </a:p>
        </p:txBody>
      </p:sp>
      <p:sp>
        <p:nvSpPr>
          <p:cNvPr id="466" name="Rectángulo redondeado"/>
          <p:cNvSpPr/>
          <p:nvPr/>
        </p:nvSpPr>
        <p:spPr>
          <a:xfrm>
            <a:off x="4952134" y="4169049"/>
            <a:ext cx="2647590" cy="561539"/>
          </a:xfrm>
          <a:prstGeom prst="roundRect">
            <a:avLst>
              <a:gd name="adj" fmla="val 2392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67" name="Rectángulo redondeado"/>
          <p:cNvSpPr/>
          <p:nvPr/>
        </p:nvSpPr>
        <p:spPr>
          <a:xfrm>
            <a:off x="6844586" y="5666869"/>
            <a:ext cx="1418066" cy="561540"/>
          </a:xfrm>
          <a:prstGeom prst="roundRect">
            <a:avLst>
              <a:gd name="adj" fmla="val 2392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68" name="Rectángulo redondeado"/>
          <p:cNvSpPr/>
          <p:nvPr/>
        </p:nvSpPr>
        <p:spPr>
          <a:xfrm>
            <a:off x="5123054" y="7051468"/>
            <a:ext cx="1784305" cy="561539"/>
          </a:xfrm>
          <a:prstGeom prst="roundRect">
            <a:avLst>
              <a:gd name="adj" fmla="val 23927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69" name="Rectángulo redondeado"/>
          <p:cNvSpPr/>
          <p:nvPr/>
        </p:nvSpPr>
        <p:spPr>
          <a:xfrm>
            <a:off x="6229824" y="8436065"/>
            <a:ext cx="2647590" cy="561540"/>
          </a:xfrm>
          <a:prstGeom prst="roundRect">
            <a:avLst>
              <a:gd name="adj" fmla="val 2392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70" name="…………………"/>
          <p:cNvSpPr txBox="1"/>
          <p:nvPr/>
        </p:nvSpPr>
        <p:spPr>
          <a:xfrm>
            <a:off x="4919383" y="5666869"/>
            <a:ext cx="183398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</a:t>
            </a:r>
          </a:p>
        </p:txBody>
      </p:sp>
      <p:sp>
        <p:nvSpPr>
          <p:cNvPr id="471" name="…………"/>
          <p:cNvSpPr txBox="1"/>
          <p:nvPr/>
        </p:nvSpPr>
        <p:spPr>
          <a:xfrm>
            <a:off x="4976336" y="8436065"/>
            <a:ext cx="109697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</a:t>
            </a:r>
          </a:p>
        </p:txBody>
      </p:sp>
      <p:sp>
        <p:nvSpPr>
          <p:cNvPr id="472" name="………………………………………"/>
          <p:cNvSpPr txBox="1"/>
          <p:nvPr/>
        </p:nvSpPr>
        <p:spPr>
          <a:xfrm>
            <a:off x="4814290" y="3167571"/>
            <a:ext cx="379933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………………………………………</a:t>
            </a:r>
          </a:p>
        </p:txBody>
      </p:sp>
      <p:grpSp>
        <p:nvGrpSpPr>
          <p:cNvPr id="483" name="Grupo"/>
          <p:cNvGrpSpPr/>
          <p:nvPr/>
        </p:nvGrpSpPr>
        <p:grpSpPr>
          <a:xfrm>
            <a:off x="17673466" y="2460152"/>
            <a:ext cx="6553861" cy="7919565"/>
            <a:chOff x="-38100" y="-38100"/>
            <a:chExt cx="6553859" cy="7919563"/>
          </a:xfrm>
        </p:grpSpPr>
        <p:pic>
          <p:nvPicPr>
            <p:cNvPr id="473" name="Rectángulo redondeado Rectángulo redondeado" descr="Rectángulo redondeado Rectángulo redondead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6553860" cy="7919564"/>
            </a:xfrm>
            <a:prstGeom prst="rect">
              <a:avLst/>
            </a:prstGeom>
            <a:effectLst/>
          </p:spPr>
        </p:pic>
        <p:sp>
          <p:nvSpPr>
            <p:cNvPr id="475" name="function(){…"/>
            <p:cNvSpPr txBox="1"/>
            <p:nvPr/>
          </p:nvSpPr>
          <p:spPr>
            <a:xfrm>
              <a:off x="829533" y="1092924"/>
              <a:ext cx="5519856" cy="6017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function(){</a:t>
              </a: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}</a:t>
              </a:r>
            </a:p>
          </p:txBody>
        </p:sp>
        <p:sp>
          <p:nvSpPr>
            <p:cNvPr id="476" name="Rectángulo redondeado"/>
            <p:cNvSpPr/>
            <p:nvPr/>
          </p:nvSpPr>
          <p:spPr>
            <a:xfrm>
              <a:off x="2179158" y="2070823"/>
              <a:ext cx="2119343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77" name="Rectángulo redondeado"/>
            <p:cNvSpPr/>
            <p:nvPr/>
          </p:nvSpPr>
          <p:spPr>
            <a:xfrm>
              <a:off x="3694027" y="3269799"/>
              <a:ext cx="113513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78" name="Rectángulo redondeado"/>
            <p:cNvSpPr/>
            <p:nvPr/>
          </p:nvSpPr>
          <p:spPr>
            <a:xfrm>
              <a:off x="2315976" y="4378143"/>
              <a:ext cx="1428301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79" name="Rectángulo redondeado"/>
            <p:cNvSpPr/>
            <p:nvPr/>
          </p:nvSpPr>
          <p:spPr>
            <a:xfrm>
              <a:off x="3201923" y="5486486"/>
              <a:ext cx="211934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480" name="…………………"/>
            <p:cNvSpPr txBox="1"/>
            <p:nvPr/>
          </p:nvSpPr>
          <p:spPr>
            <a:xfrm>
              <a:off x="2152941" y="3269799"/>
              <a:ext cx="1468067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</a:t>
              </a:r>
            </a:p>
          </p:txBody>
        </p:sp>
        <p:sp>
          <p:nvSpPr>
            <p:cNvPr id="481" name="…………"/>
            <p:cNvSpPr txBox="1"/>
            <p:nvPr/>
          </p:nvSpPr>
          <p:spPr>
            <a:xfrm>
              <a:off x="2198530" y="5486486"/>
              <a:ext cx="878108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</a:t>
              </a:r>
            </a:p>
          </p:txBody>
        </p:sp>
        <p:sp>
          <p:nvSpPr>
            <p:cNvPr id="482" name="………………………………………"/>
            <p:cNvSpPr txBox="1"/>
            <p:nvPr/>
          </p:nvSpPr>
          <p:spPr>
            <a:xfrm>
              <a:off x="2068816" y="1108575"/>
              <a:ext cx="3041291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………………………………………</a:t>
              </a:r>
            </a:p>
          </p:txBody>
        </p:sp>
      </p:grpSp>
      <p:sp>
        <p:nvSpPr>
          <p:cNvPr id="484" name="Dependency"/>
          <p:cNvSpPr txBox="1"/>
          <p:nvPr/>
        </p:nvSpPr>
        <p:spPr>
          <a:xfrm>
            <a:off x="12226339" y="2732633"/>
            <a:ext cx="3420685" cy="78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Dependency</a:t>
            </a:r>
          </a:p>
        </p:txBody>
      </p:sp>
      <p:sp>
        <p:nvSpPr>
          <p:cNvPr id="485" name="Computation"/>
          <p:cNvSpPr txBox="1"/>
          <p:nvPr/>
        </p:nvSpPr>
        <p:spPr>
          <a:xfrm>
            <a:off x="19385446" y="1405732"/>
            <a:ext cx="3420685" cy="7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Computation</a:t>
            </a:r>
          </a:p>
        </p:txBody>
      </p:sp>
      <p:sp>
        <p:nvSpPr>
          <p:cNvPr id="486" name="Autorun"/>
          <p:cNvSpPr txBox="1"/>
          <p:nvPr/>
        </p:nvSpPr>
        <p:spPr>
          <a:xfrm>
            <a:off x="4733604" y="1212346"/>
            <a:ext cx="3420685" cy="7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Autorun</a:t>
            </a:r>
          </a:p>
        </p:txBody>
      </p:sp>
      <p:sp>
        <p:nvSpPr>
          <p:cNvPr id="487" name="Invalidate"/>
          <p:cNvSpPr txBox="1"/>
          <p:nvPr/>
        </p:nvSpPr>
        <p:spPr>
          <a:xfrm rot="19660827">
            <a:off x="17530863" y="5068445"/>
            <a:ext cx="6839069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solidFill>
                  <a:schemeClr val="accent5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/>
            <a:r>
              <a:t>Invalidate</a:t>
            </a:r>
          </a:p>
        </p:txBody>
      </p:sp>
      <p:sp>
        <p:nvSpPr>
          <p:cNvPr id="488" name="Signo de multiplicación"/>
          <p:cNvSpPr/>
          <p:nvPr/>
        </p:nvSpPr>
        <p:spPr>
          <a:xfrm>
            <a:off x="17476454" y="211053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89" name="Rectángulo redondeado"/>
          <p:cNvSpPr/>
          <p:nvPr/>
        </p:nvSpPr>
        <p:spPr>
          <a:xfrm>
            <a:off x="12337732" y="3668087"/>
            <a:ext cx="2258780" cy="955721"/>
          </a:xfrm>
          <a:prstGeom prst="roundRect">
            <a:avLst>
              <a:gd name="adj" fmla="val 1405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0" name="Rectángulo redondeado"/>
          <p:cNvSpPr/>
          <p:nvPr/>
        </p:nvSpPr>
        <p:spPr>
          <a:xfrm>
            <a:off x="12232466" y="8216062"/>
            <a:ext cx="2647590" cy="1727572"/>
          </a:xfrm>
          <a:prstGeom prst="roundRect">
            <a:avLst>
              <a:gd name="adj" fmla="val 777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ángulo redondeado"/>
          <p:cNvSpPr/>
          <p:nvPr/>
        </p:nvSpPr>
        <p:spPr>
          <a:xfrm>
            <a:off x="12337732" y="3668087"/>
            <a:ext cx="2258780" cy="955721"/>
          </a:xfrm>
          <a:prstGeom prst="roundRect">
            <a:avLst>
              <a:gd name="adj" fmla="val 1405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3" name="Rectángulo redondeado"/>
          <p:cNvSpPr/>
          <p:nvPr/>
        </p:nvSpPr>
        <p:spPr>
          <a:xfrm>
            <a:off x="12319341" y="5446866"/>
            <a:ext cx="1418067" cy="561540"/>
          </a:xfrm>
          <a:prstGeom prst="roundRect">
            <a:avLst>
              <a:gd name="adj" fmla="val 2392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4" name="Rectángulo redondeado"/>
          <p:cNvSpPr/>
          <p:nvPr/>
        </p:nvSpPr>
        <p:spPr>
          <a:xfrm>
            <a:off x="12321723" y="6831464"/>
            <a:ext cx="1784304" cy="561540"/>
          </a:xfrm>
          <a:prstGeom prst="roundRect">
            <a:avLst>
              <a:gd name="adj" fmla="val 23927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5" name="Rectángulo redondeado"/>
          <p:cNvSpPr/>
          <p:nvPr/>
        </p:nvSpPr>
        <p:spPr>
          <a:xfrm>
            <a:off x="12337732" y="8216062"/>
            <a:ext cx="2647590" cy="1727572"/>
          </a:xfrm>
          <a:prstGeom prst="roundRect">
            <a:avLst>
              <a:gd name="adj" fmla="val 777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6" name="function(){…"/>
          <p:cNvSpPr txBox="1"/>
          <p:nvPr/>
        </p:nvSpPr>
        <p:spPr>
          <a:xfrm>
            <a:off x="3266117" y="2375040"/>
            <a:ext cx="6895679" cy="8089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function(){</a:t>
            </a: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2" indent="45720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</a:p>
          <a:p>
            <a:pPr lvl="1" indent="0" algn="l">
              <a:lnSpc>
                <a:spcPct val="200000"/>
              </a:lnSpc>
              <a:defRPr sz="3000">
                <a:solidFill>
                  <a:srgbClr val="D5D5D5"/>
                </a:solidFill>
                <a:latin typeface="D-DIN"/>
                <a:ea typeface="D-DIN"/>
                <a:cs typeface="D-DIN"/>
                <a:sym typeface="D-DIN"/>
              </a:defRPr>
            </a:pPr>
            <a:r>
              <a:t>}</a:t>
            </a:r>
          </a:p>
        </p:txBody>
      </p:sp>
      <p:sp>
        <p:nvSpPr>
          <p:cNvPr id="497" name="Rectángulo redondeado"/>
          <p:cNvSpPr/>
          <p:nvPr/>
        </p:nvSpPr>
        <p:spPr>
          <a:xfrm>
            <a:off x="4952134" y="4169049"/>
            <a:ext cx="2647590" cy="561539"/>
          </a:xfrm>
          <a:prstGeom prst="roundRect">
            <a:avLst>
              <a:gd name="adj" fmla="val 2392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8" name="Rectángulo redondeado"/>
          <p:cNvSpPr/>
          <p:nvPr/>
        </p:nvSpPr>
        <p:spPr>
          <a:xfrm>
            <a:off x="6844586" y="5666869"/>
            <a:ext cx="1418066" cy="561540"/>
          </a:xfrm>
          <a:prstGeom prst="roundRect">
            <a:avLst>
              <a:gd name="adj" fmla="val 2392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99" name="Rectángulo redondeado"/>
          <p:cNvSpPr/>
          <p:nvPr/>
        </p:nvSpPr>
        <p:spPr>
          <a:xfrm>
            <a:off x="5123054" y="7051468"/>
            <a:ext cx="1784305" cy="561539"/>
          </a:xfrm>
          <a:prstGeom prst="roundRect">
            <a:avLst>
              <a:gd name="adj" fmla="val 23927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00" name="Rectángulo redondeado"/>
          <p:cNvSpPr/>
          <p:nvPr/>
        </p:nvSpPr>
        <p:spPr>
          <a:xfrm>
            <a:off x="6229824" y="8436065"/>
            <a:ext cx="2647590" cy="561540"/>
          </a:xfrm>
          <a:prstGeom prst="roundRect">
            <a:avLst>
              <a:gd name="adj" fmla="val 2392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01" name="…………………"/>
          <p:cNvSpPr txBox="1"/>
          <p:nvPr/>
        </p:nvSpPr>
        <p:spPr>
          <a:xfrm>
            <a:off x="4919383" y="5666869"/>
            <a:ext cx="183398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</a:t>
            </a:r>
          </a:p>
        </p:txBody>
      </p:sp>
      <p:sp>
        <p:nvSpPr>
          <p:cNvPr id="502" name="…………"/>
          <p:cNvSpPr txBox="1"/>
          <p:nvPr/>
        </p:nvSpPr>
        <p:spPr>
          <a:xfrm>
            <a:off x="4976336" y="8436065"/>
            <a:ext cx="109697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</a:t>
            </a:r>
          </a:p>
        </p:txBody>
      </p:sp>
      <p:sp>
        <p:nvSpPr>
          <p:cNvPr id="503" name="………………………………………"/>
          <p:cNvSpPr txBox="1"/>
          <p:nvPr/>
        </p:nvSpPr>
        <p:spPr>
          <a:xfrm>
            <a:off x="4814290" y="3167571"/>
            <a:ext cx="3799333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………………………………………</a:t>
            </a:r>
          </a:p>
        </p:txBody>
      </p:sp>
      <p:grpSp>
        <p:nvGrpSpPr>
          <p:cNvPr id="514" name="Grupo"/>
          <p:cNvGrpSpPr/>
          <p:nvPr/>
        </p:nvGrpSpPr>
        <p:grpSpPr>
          <a:xfrm>
            <a:off x="17673466" y="2460152"/>
            <a:ext cx="6553861" cy="7919565"/>
            <a:chOff x="-38100" y="-38100"/>
            <a:chExt cx="6553859" cy="7919563"/>
          </a:xfrm>
        </p:grpSpPr>
        <p:pic>
          <p:nvPicPr>
            <p:cNvPr id="504" name="Rectángulo redondeado Rectángulo redondeado" descr="Rectángulo redondeado Rectángulo redondead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6553860" cy="7919564"/>
            </a:xfrm>
            <a:prstGeom prst="rect">
              <a:avLst/>
            </a:prstGeom>
            <a:effectLst/>
          </p:spPr>
        </p:pic>
        <p:sp>
          <p:nvSpPr>
            <p:cNvPr id="506" name="function(){…"/>
            <p:cNvSpPr txBox="1"/>
            <p:nvPr/>
          </p:nvSpPr>
          <p:spPr>
            <a:xfrm>
              <a:off x="829533" y="1092924"/>
              <a:ext cx="5519856" cy="6017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function(){</a:t>
              </a: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2" indent="425195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</a:p>
            <a:p>
              <a:pPr lvl="1" indent="0" algn="l" defTabSz="767715">
                <a:lnSpc>
                  <a:spcPct val="200000"/>
                </a:lnSpc>
                <a:defRPr sz="2325">
                  <a:solidFill>
                    <a:srgbClr val="D5D5D5"/>
                  </a:solidFill>
                  <a:latin typeface="D-DIN"/>
                  <a:ea typeface="D-DIN"/>
                  <a:cs typeface="D-DIN"/>
                  <a:sym typeface="D-DIN"/>
                </a:defRPr>
              </a:pPr>
              <a:r>
                <a:t>}</a:t>
              </a:r>
            </a:p>
          </p:txBody>
        </p:sp>
        <p:sp>
          <p:nvSpPr>
            <p:cNvPr id="507" name="Rectángulo redondeado"/>
            <p:cNvSpPr/>
            <p:nvPr/>
          </p:nvSpPr>
          <p:spPr>
            <a:xfrm>
              <a:off x="2179158" y="2070823"/>
              <a:ext cx="2119343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508" name="Rectángulo redondeado"/>
            <p:cNvSpPr/>
            <p:nvPr/>
          </p:nvSpPr>
          <p:spPr>
            <a:xfrm>
              <a:off x="3694027" y="3269799"/>
              <a:ext cx="113513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509" name="Rectángulo redondeado"/>
            <p:cNvSpPr/>
            <p:nvPr/>
          </p:nvSpPr>
          <p:spPr>
            <a:xfrm>
              <a:off x="2315976" y="4378143"/>
              <a:ext cx="1428301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510" name="Rectángulo redondeado"/>
            <p:cNvSpPr/>
            <p:nvPr/>
          </p:nvSpPr>
          <p:spPr>
            <a:xfrm>
              <a:off x="3201923" y="5486486"/>
              <a:ext cx="2119344" cy="449502"/>
            </a:xfrm>
            <a:prstGeom prst="roundRect">
              <a:avLst>
                <a:gd name="adj" fmla="val 23927"/>
              </a:avLst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FFFFFF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sp>
          <p:nvSpPr>
            <p:cNvPr id="511" name="…………………"/>
            <p:cNvSpPr txBox="1"/>
            <p:nvPr/>
          </p:nvSpPr>
          <p:spPr>
            <a:xfrm>
              <a:off x="2152941" y="3269799"/>
              <a:ext cx="1468067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</a:t>
              </a:r>
            </a:p>
          </p:txBody>
        </p:sp>
        <p:sp>
          <p:nvSpPr>
            <p:cNvPr id="512" name="…………"/>
            <p:cNvSpPr txBox="1"/>
            <p:nvPr/>
          </p:nvSpPr>
          <p:spPr>
            <a:xfrm>
              <a:off x="2198530" y="5486486"/>
              <a:ext cx="878108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</a:t>
              </a:r>
            </a:p>
          </p:txBody>
        </p:sp>
        <p:sp>
          <p:nvSpPr>
            <p:cNvPr id="513" name="………………………………………"/>
            <p:cNvSpPr txBox="1"/>
            <p:nvPr/>
          </p:nvSpPr>
          <p:spPr>
            <a:xfrm>
              <a:off x="2068816" y="1108575"/>
              <a:ext cx="3041291" cy="39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/>
              </a:lvl1pPr>
            </a:lstStyle>
            <a:p>
              <a:pPr/>
              <a:r>
                <a:t>………………………………………</a:t>
              </a:r>
            </a:p>
          </p:txBody>
        </p:sp>
      </p:grpSp>
      <p:sp>
        <p:nvSpPr>
          <p:cNvPr id="515" name="Dependency"/>
          <p:cNvSpPr txBox="1"/>
          <p:nvPr/>
        </p:nvSpPr>
        <p:spPr>
          <a:xfrm>
            <a:off x="12226339" y="2732633"/>
            <a:ext cx="3420685" cy="781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Dependency</a:t>
            </a:r>
          </a:p>
        </p:txBody>
      </p:sp>
      <p:sp>
        <p:nvSpPr>
          <p:cNvPr id="516" name="ReRun!!"/>
          <p:cNvSpPr txBox="1"/>
          <p:nvPr/>
        </p:nvSpPr>
        <p:spPr>
          <a:xfrm>
            <a:off x="19385446" y="1405732"/>
            <a:ext cx="3420685" cy="78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 defTabSz="487044">
              <a:lnSpc>
                <a:spcPct val="200000"/>
              </a:lnSpc>
              <a:defRPr sz="4071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ReRun!!</a:t>
            </a:r>
          </a:p>
        </p:txBody>
      </p:sp>
      <p:sp>
        <p:nvSpPr>
          <p:cNvPr id="517" name="Rectángulo redondeado"/>
          <p:cNvSpPr/>
          <p:nvPr/>
        </p:nvSpPr>
        <p:spPr>
          <a:xfrm>
            <a:off x="19821007" y="4314338"/>
            <a:ext cx="2258779" cy="955720"/>
          </a:xfrm>
          <a:prstGeom prst="roundRect">
            <a:avLst>
              <a:gd name="adj" fmla="val 14059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518" name="Rectángulo redondeado"/>
          <p:cNvSpPr/>
          <p:nvPr/>
        </p:nvSpPr>
        <p:spPr>
          <a:xfrm>
            <a:off x="20710430" y="7636881"/>
            <a:ext cx="2647590" cy="1727572"/>
          </a:xfrm>
          <a:prstGeom prst="roundRect">
            <a:avLst>
              <a:gd name="adj" fmla="val 777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upo"/>
          <p:cNvGrpSpPr/>
          <p:nvPr/>
        </p:nvGrpSpPr>
        <p:grpSpPr>
          <a:xfrm>
            <a:off x="8453827" y="6722908"/>
            <a:ext cx="4302096" cy="3571101"/>
            <a:chOff x="-38100" y="-38100"/>
            <a:chExt cx="4302095" cy="3571099"/>
          </a:xfrm>
        </p:grpSpPr>
        <p:sp>
          <p:nvSpPr>
            <p:cNvPr id="520" name="Engranaje"/>
            <p:cNvSpPr/>
            <p:nvPr/>
          </p:nvSpPr>
          <p:spPr>
            <a:xfrm>
              <a:off x="1478009" y="1112387"/>
              <a:ext cx="1269878" cy="1270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5" fill="norm" stroke="1" extrusionOk="0">
                  <a:moveTo>
                    <a:pt x="12837" y="2"/>
                  </a:moveTo>
                  <a:cubicBezTo>
                    <a:pt x="12731" y="-11"/>
                    <a:pt x="12661" y="38"/>
                    <a:pt x="12588" y="172"/>
                  </a:cubicBezTo>
                  <a:cubicBezTo>
                    <a:pt x="12292" y="721"/>
                    <a:pt x="11969" y="1258"/>
                    <a:pt x="11661" y="1801"/>
                  </a:cubicBezTo>
                  <a:cubicBezTo>
                    <a:pt x="11547" y="2001"/>
                    <a:pt x="11418" y="2099"/>
                    <a:pt x="11153" y="2073"/>
                  </a:cubicBezTo>
                  <a:cubicBezTo>
                    <a:pt x="10691" y="2028"/>
                    <a:pt x="10220" y="2032"/>
                    <a:pt x="9759" y="2112"/>
                  </a:cubicBezTo>
                  <a:cubicBezTo>
                    <a:pt x="9550" y="2148"/>
                    <a:pt x="9432" y="2095"/>
                    <a:pt x="9318" y="1917"/>
                  </a:cubicBezTo>
                  <a:cubicBezTo>
                    <a:pt x="8969" y="1370"/>
                    <a:pt x="8594" y="841"/>
                    <a:pt x="8243" y="295"/>
                  </a:cubicBezTo>
                  <a:cubicBezTo>
                    <a:pt x="8145" y="142"/>
                    <a:pt x="8068" y="122"/>
                    <a:pt x="7905" y="198"/>
                  </a:cubicBezTo>
                  <a:cubicBezTo>
                    <a:pt x="6845" y="688"/>
                    <a:pt x="5781" y="1174"/>
                    <a:pt x="4712" y="1644"/>
                  </a:cubicBezTo>
                  <a:cubicBezTo>
                    <a:pt x="4517" y="1730"/>
                    <a:pt x="4517" y="1820"/>
                    <a:pt x="4567" y="1996"/>
                  </a:cubicBezTo>
                  <a:cubicBezTo>
                    <a:pt x="4742" y="2608"/>
                    <a:pt x="4890" y="3227"/>
                    <a:pt x="5065" y="3839"/>
                  </a:cubicBezTo>
                  <a:cubicBezTo>
                    <a:pt x="5122" y="4038"/>
                    <a:pt x="5098" y="4170"/>
                    <a:pt x="4932" y="4306"/>
                  </a:cubicBezTo>
                  <a:cubicBezTo>
                    <a:pt x="4561" y="4610"/>
                    <a:pt x="4227" y="4959"/>
                    <a:pt x="3950" y="5348"/>
                  </a:cubicBezTo>
                  <a:cubicBezTo>
                    <a:pt x="3802" y="5555"/>
                    <a:pt x="3648" y="5573"/>
                    <a:pt x="3439" y="5530"/>
                  </a:cubicBezTo>
                  <a:cubicBezTo>
                    <a:pt x="2827" y="5405"/>
                    <a:pt x="2213" y="5295"/>
                    <a:pt x="1605" y="5156"/>
                  </a:cubicBezTo>
                  <a:cubicBezTo>
                    <a:pt x="1409" y="5111"/>
                    <a:pt x="1325" y="5153"/>
                    <a:pt x="1257" y="5338"/>
                  </a:cubicBezTo>
                  <a:cubicBezTo>
                    <a:pt x="856" y="6423"/>
                    <a:pt x="449" y="7506"/>
                    <a:pt x="35" y="8586"/>
                  </a:cubicBezTo>
                  <a:cubicBezTo>
                    <a:pt x="-34" y="8767"/>
                    <a:pt x="-6" y="8857"/>
                    <a:pt x="173" y="8954"/>
                  </a:cubicBezTo>
                  <a:cubicBezTo>
                    <a:pt x="722" y="9251"/>
                    <a:pt x="1256" y="9574"/>
                    <a:pt x="1798" y="9882"/>
                  </a:cubicBezTo>
                  <a:cubicBezTo>
                    <a:pt x="2001" y="9997"/>
                    <a:pt x="2093" y="10127"/>
                    <a:pt x="2064" y="10392"/>
                  </a:cubicBezTo>
                  <a:cubicBezTo>
                    <a:pt x="2014" y="10855"/>
                    <a:pt x="2039" y="11326"/>
                    <a:pt x="2116" y="11788"/>
                  </a:cubicBezTo>
                  <a:cubicBezTo>
                    <a:pt x="2151" y="11998"/>
                    <a:pt x="2089" y="12115"/>
                    <a:pt x="1913" y="12228"/>
                  </a:cubicBezTo>
                  <a:cubicBezTo>
                    <a:pt x="1367" y="12578"/>
                    <a:pt x="837" y="12953"/>
                    <a:pt x="291" y="13303"/>
                  </a:cubicBezTo>
                  <a:cubicBezTo>
                    <a:pt x="136" y="13403"/>
                    <a:pt x="124" y="13482"/>
                    <a:pt x="199" y="13643"/>
                  </a:cubicBezTo>
                  <a:cubicBezTo>
                    <a:pt x="688" y="14705"/>
                    <a:pt x="1172" y="15768"/>
                    <a:pt x="1642" y="16837"/>
                  </a:cubicBezTo>
                  <a:cubicBezTo>
                    <a:pt x="1728" y="17034"/>
                    <a:pt x="1818" y="17032"/>
                    <a:pt x="1994" y="16982"/>
                  </a:cubicBezTo>
                  <a:cubicBezTo>
                    <a:pt x="2605" y="16807"/>
                    <a:pt x="3223" y="16651"/>
                    <a:pt x="3839" y="16489"/>
                  </a:cubicBezTo>
                  <a:cubicBezTo>
                    <a:pt x="3930" y="16465"/>
                    <a:pt x="4023" y="16451"/>
                    <a:pt x="4118" y="16432"/>
                  </a:cubicBezTo>
                  <a:cubicBezTo>
                    <a:pt x="4164" y="16485"/>
                    <a:pt x="4202" y="16532"/>
                    <a:pt x="4241" y="16576"/>
                  </a:cubicBezTo>
                  <a:cubicBezTo>
                    <a:pt x="4568" y="16944"/>
                    <a:pt x="4922" y="17287"/>
                    <a:pt x="5319" y="17573"/>
                  </a:cubicBezTo>
                  <a:cubicBezTo>
                    <a:pt x="5534" y="17728"/>
                    <a:pt x="5572" y="17885"/>
                    <a:pt x="5524" y="18114"/>
                  </a:cubicBezTo>
                  <a:cubicBezTo>
                    <a:pt x="5398" y="18725"/>
                    <a:pt x="5287" y="19339"/>
                    <a:pt x="5149" y="19947"/>
                  </a:cubicBezTo>
                  <a:cubicBezTo>
                    <a:pt x="5105" y="20142"/>
                    <a:pt x="5145" y="20229"/>
                    <a:pt x="5331" y="20297"/>
                  </a:cubicBezTo>
                  <a:cubicBezTo>
                    <a:pt x="6415" y="20698"/>
                    <a:pt x="7497" y="21106"/>
                    <a:pt x="8576" y="21520"/>
                  </a:cubicBezTo>
                  <a:cubicBezTo>
                    <a:pt x="8757" y="21589"/>
                    <a:pt x="8847" y="21563"/>
                    <a:pt x="8944" y="21383"/>
                  </a:cubicBezTo>
                  <a:cubicBezTo>
                    <a:pt x="9241" y="20834"/>
                    <a:pt x="9562" y="20299"/>
                    <a:pt x="9871" y="19757"/>
                  </a:cubicBezTo>
                  <a:cubicBezTo>
                    <a:pt x="9985" y="19558"/>
                    <a:pt x="10110" y="19452"/>
                    <a:pt x="10378" y="19481"/>
                  </a:cubicBezTo>
                  <a:cubicBezTo>
                    <a:pt x="10828" y="19528"/>
                    <a:pt x="11291" y="19534"/>
                    <a:pt x="11737" y="19445"/>
                  </a:cubicBezTo>
                  <a:cubicBezTo>
                    <a:pt x="12009" y="19391"/>
                    <a:pt x="12126" y="19505"/>
                    <a:pt x="12252" y="19698"/>
                  </a:cubicBezTo>
                  <a:cubicBezTo>
                    <a:pt x="12593" y="20221"/>
                    <a:pt x="12952" y="20733"/>
                    <a:pt x="13290" y="21259"/>
                  </a:cubicBezTo>
                  <a:cubicBezTo>
                    <a:pt x="13387" y="21411"/>
                    <a:pt x="13463" y="21432"/>
                    <a:pt x="13628" y="21356"/>
                  </a:cubicBezTo>
                  <a:cubicBezTo>
                    <a:pt x="14687" y="20866"/>
                    <a:pt x="15750" y="20382"/>
                    <a:pt x="16819" y="19912"/>
                  </a:cubicBezTo>
                  <a:cubicBezTo>
                    <a:pt x="17012" y="19827"/>
                    <a:pt x="17018" y="19738"/>
                    <a:pt x="16967" y="19560"/>
                  </a:cubicBezTo>
                  <a:cubicBezTo>
                    <a:pt x="16791" y="18948"/>
                    <a:pt x="16644" y="18329"/>
                    <a:pt x="16469" y="17716"/>
                  </a:cubicBezTo>
                  <a:cubicBezTo>
                    <a:pt x="16412" y="17519"/>
                    <a:pt x="16433" y="17386"/>
                    <a:pt x="16600" y="17250"/>
                  </a:cubicBezTo>
                  <a:cubicBezTo>
                    <a:pt x="16971" y="16946"/>
                    <a:pt x="17305" y="16598"/>
                    <a:pt x="17584" y="16209"/>
                  </a:cubicBezTo>
                  <a:cubicBezTo>
                    <a:pt x="17730" y="16006"/>
                    <a:pt x="17880" y="15980"/>
                    <a:pt x="18092" y="16024"/>
                  </a:cubicBezTo>
                  <a:cubicBezTo>
                    <a:pt x="18703" y="16151"/>
                    <a:pt x="19318" y="16260"/>
                    <a:pt x="19926" y="16398"/>
                  </a:cubicBezTo>
                  <a:cubicBezTo>
                    <a:pt x="20121" y="16442"/>
                    <a:pt x="20207" y="16404"/>
                    <a:pt x="20276" y="16218"/>
                  </a:cubicBezTo>
                  <a:cubicBezTo>
                    <a:pt x="20676" y="15133"/>
                    <a:pt x="21084" y="14050"/>
                    <a:pt x="21497" y="12970"/>
                  </a:cubicBezTo>
                  <a:cubicBezTo>
                    <a:pt x="21566" y="12790"/>
                    <a:pt x="21541" y="12697"/>
                    <a:pt x="21361" y="12600"/>
                  </a:cubicBezTo>
                  <a:cubicBezTo>
                    <a:pt x="20812" y="12303"/>
                    <a:pt x="20278" y="11982"/>
                    <a:pt x="19736" y="11674"/>
                  </a:cubicBezTo>
                  <a:cubicBezTo>
                    <a:pt x="19535" y="11559"/>
                    <a:pt x="19439" y="11431"/>
                    <a:pt x="19468" y="11163"/>
                  </a:cubicBezTo>
                  <a:cubicBezTo>
                    <a:pt x="19519" y="10701"/>
                    <a:pt x="19493" y="10230"/>
                    <a:pt x="19416" y="9768"/>
                  </a:cubicBezTo>
                  <a:cubicBezTo>
                    <a:pt x="19381" y="9559"/>
                    <a:pt x="19443" y="9442"/>
                    <a:pt x="19620" y="9328"/>
                  </a:cubicBezTo>
                  <a:cubicBezTo>
                    <a:pt x="20166" y="8978"/>
                    <a:pt x="20694" y="8603"/>
                    <a:pt x="21240" y="8252"/>
                  </a:cubicBezTo>
                  <a:cubicBezTo>
                    <a:pt x="21393" y="8154"/>
                    <a:pt x="21411" y="8075"/>
                    <a:pt x="21336" y="7912"/>
                  </a:cubicBezTo>
                  <a:cubicBezTo>
                    <a:pt x="20846" y="6851"/>
                    <a:pt x="20362" y="5788"/>
                    <a:pt x="19892" y="4718"/>
                  </a:cubicBezTo>
                  <a:cubicBezTo>
                    <a:pt x="19806" y="4523"/>
                    <a:pt x="19717" y="4523"/>
                    <a:pt x="19541" y="4574"/>
                  </a:cubicBezTo>
                  <a:cubicBezTo>
                    <a:pt x="18917" y="4751"/>
                    <a:pt x="18286" y="4905"/>
                    <a:pt x="17662" y="5080"/>
                  </a:cubicBezTo>
                  <a:cubicBezTo>
                    <a:pt x="17490" y="5129"/>
                    <a:pt x="17378" y="5103"/>
                    <a:pt x="17261" y="4959"/>
                  </a:cubicBezTo>
                  <a:cubicBezTo>
                    <a:pt x="16959" y="4585"/>
                    <a:pt x="16599" y="4263"/>
                    <a:pt x="16213" y="3983"/>
                  </a:cubicBezTo>
                  <a:cubicBezTo>
                    <a:pt x="16001" y="3828"/>
                    <a:pt x="15960" y="3672"/>
                    <a:pt x="16008" y="3442"/>
                  </a:cubicBezTo>
                  <a:cubicBezTo>
                    <a:pt x="16135" y="2831"/>
                    <a:pt x="16245" y="2217"/>
                    <a:pt x="16383" y="1609"/>
                  </a:cubicBezTo>
                  <a:cubicBezTo>
                    <a:pt x="16428" y="1413"/>
                    <a:pt x="16387" y="1327"/>
                    <a:pt x="16201" y="1258"/>
                  </a:cubicBezTo>
                  <a:cubicBezTo>
                    <a:pt x="15118" y="858"/>
                    <a:pt x="14036" y="450"/>
                    <a:pt x="12956" y="36"/>
                  </a:cubicBezTo>
                  <a:cubicBezTo>
                    <a:pt x="12911" y="19"/>
                    <a:pt x="12873" y="7"/>
                    <a:pt x="12837" y="2"/>
                  </a:cubicBezTo>
                  <a:close/>
                  <a:moveTo>
                    <a:pt x="10766" y="5818"/>
                  </a:moveTo>
                  <a:cubicBezTo>
                    <a:pt x="13503" y="5818"/>
                    <a:pt x="15722" y="8039"/>
                    <a:pt x="15722" y="10778"/>
                  </a:cubicBezTo>
                  <a:cubicBezTo>
                    <a:pt x="15722" y="13517"/>
                    <a:pt x="13503" y="15738"/>
                    <a:pt x="10766" y="15738"/>
                  </a:cubicBezTo>
                  <a:cubicBezTo>
                    <a:pt x="8030" y="15738"/>
                    <a:pt x="5810" y="13517"/>
                    <a:pt x="5810" y="10778"/>
                  </a:cubicBezTo>
                  <a:cubicBezTo>
                    <a:pt x="5810" y="8039"/>
                    <a:pt x="8030" y="5818"/>
                    <a:pt x="10766" y="5818"/>
                  </a:cubicBezTo>
                  <a:close/>
                </a:path>
              </a:pathLst>
            </a:custGeom>
            <a:solidFill>
              <a:srgbClr val="FFFFFF">
                <a:alpha val="6799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Graphik Medium"/>
                  <a:ea typeface="Graphik Medium"/>
                  <a:cs typeface="Graphik Medium"/>
                  <a:sym typeface="Graphik Medium"/>
                </a:defRPr>
              </a:pPr>
            </a:p>
          </p:txBody>
        </p:sp>
        <p:pic>
          <p:nvPicPr>
            <p:cNvPr id="521" name="Rectángulo redondeado Rectángulo redondeado" descr="Rectángulo redondeado Rectángulo redondead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4302096" cy="3571100"/>
            </a:xfrm>
            <a:prstGeom prst="rect">
              <a:avLst/>
            </a:prstGeom>
            <a:effectLst/>
          </p:spPr>
        </p:pic>
      </p:grpSp>
      <p:grpSp>
        <p:nvGrpSpPr>
          <p:cNvPr id="528" name="Grupo"/>
          <p:cNvGrpSpPr/>
          <p:nvPr/>
        </p:nvGrpSpPr>
        <p:grpSpPr>
          <a:xfrm>
            <a:off x="14015525" y="3900894"/>
            <a:ext cx="4302097" cy="3571100"/>
            <a:chOff x="-38100" y="-38100"/>
            <a:chExt cx="4302095" cy="3571099"/>
          </a:xfrm>
        </p:grpSpPr>
        <p:pic>
          <p:nvPicPr>
            <p:cNvPr id="524" name="Rectángulo redondeado Rectángulo redondeado" descr="Rectángulo redondeado Rectángulo redondeado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0" y="-38100"/>
              <a:ext cx="4302096" cy="3571100"/>
            </a:xfrm>
            <a:prstGeom prst="rect">
              <a:avLst/>
            </a:prstGeom>
            <a:effectLst/>
          </p:spPr>
        </p:pic>
        <p:pic>
          <p:nvPicPr>
            <p:cNvPr id="526" name="Triángulo Triángulo" descr="Triángulo Triángulo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6301" y="1027255"/>
              <a:ext cx="1393295" cy="1393295"/>
            </a:xfrm>
            <a:prstGeom prst="rect">
              <a:avLst/>
            </a:prstGeom>
            <a:effectLst/>
          </p:spPr>
        </p:pic>
      </p:grpSp>
      <p:pic>
        <p:nvPicPr>
          <p:cNvPr id="535" name="Línea de conexión" descr="Línea de conexión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56772" y="6504034"/>
            <a:ext cx="5066905" cy="2371002"/>
          </a:xfrm>
          <a:prstGeom prst="rect">
            <a:avLst/>
          </a:prstGeom>
        </p:spPr>
      </p:pic>
      <p:pic>
        <p:nvPicPr>
          <p:cNvPr id="537" name="Línea de conexión" descr="Línea de conexión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65959" y="2096944"/>
            <a:ext cx="12937234" cy="2399118"/>
          </a:xfrm>
          <a:prstGeom prst="rect">
            <a:avLst/>
          </a:prstGeom>
        </p:spPr>
      </p:pic>
      <p:pic>
        <p:nvPicPr>
          <p:cNvPr id="539" name="Línea de conexión" descr="Línea de conexión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86104" y="7402206"/>
            <a:ext cx="3222376" cy="2009347"/>
          </a:xfrm>
          <a:prstGeom prst="rect">
            <a:avLst/>
          </a:prstGeom>
        </p:spPr>
      </p:pic>
      <p:pic>
        <p:nvPicPr>
          <p:cNvPr id="541" name="Línea de conexión" descr="Línea de conexión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247800" y="5333304"/>
            <a:ext cx="4526016" cy="630890"/>
          </a:xfrm>
          <a:prstGeom prst="rect">
            <a:avLst/>
          </a:prstGeom>
        </p:spPr>
      </p:pic>
      <p:sp>
        <p:nvSpPr>
          <p:cNvPr id="533" name="Computation"/>
          <p:cNvSpPr txBox="1"/>
          <p:nvPr/>
        </p:nvSpPr>
        <p:spPr>
          <a:xfrm>
            <a:off x="7748658" y="10529924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Computation</a:t>
            </a:r>
          </a:p>
        </p:txBody>
      </p:sp>
      <p:sp>
        <p:nvSpPr>
          <p:cNvPr id="534" name="diff"/>
          <p:cNvSpPr txBox="1"/>
          <p:nvPr/>
        </p:nvSpPr>
        <p:spPr>
          <a:xfrm>
            <a:off x="16484606" y="4332474"/>
            <a:ext cx="5322739" cy="6680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D5D5D5"/>
                </a:solidFill>
                <a:latin typeface="SignPainter-HouseScript"/>
                <a:ea typeface="SignPainter-HouseScript"/>
                <a:cs typeface="SignPainter-HouseScript"/>
                <a:sym typeface="SignPainter-HouseScript"/>
              </a:defRPr>
            </a:lvl1pPr>
          </a:lstStyle>
          <a:p>
            <a:pPr/>
            <a:r>
              <a:t>diff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7" grpId="2"/>
      <p:bldP build="whole" bldLvl="1" animBg="1" rev="0" advAuto="0" spid="534" grpId="6"/>
      <p:bldP build="whole" bldLvl="1" animBg="1" rev="0" advAuto="0" spid="535" grpId="1"/>
      <p:bldP build="whole" bldLvl="1" animBg="1" rev="0" advAuto="0" spid="533" grpId="5"/>
      <p:bldP build="whole" bldLvl="1" animBg="1" rev="0" advAuto="0" spid="541" grpId="4"/>
      <p:bldP build="whole" bldLvl="1" animBg="1" rev="0" advAuto="0" spid="539" grpId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it checkout covid"/>
          <p:cNvSpPr txBox="1"/>
          <p:nvPr>
            <p:ph type="body" idx="21"/>
          </p:nvPr>
        </p:nvSpPr>
        <p:spPr>
          <a:xfrm>
            <a:off x="1270000" y="6350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git checkout covid</a:t>
            </a:r>
          </a:p>
        </p:txBody>
      </p:sp>
      <p:sp>
        <p:nvSpPr>
          <p:cNvPr id="545" name="https://github.com/danilopaez/ReacFlix"/>
          <p:cNvSpPr txBox="1"/>
          <p:nvPr/>
        </p:nvSpPr>
        <p:spPr>
          <a:xfrm>
            <a:off x="1270000" y="340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https://github.com/danilopaez/ReacFlix</a:t>
            </a:r>
          </a:p>
        </p:txBody>
      </p:sp>
      <p:pic>
        <p:nvPicPr>
          <p:cNvPr id="546" name="github.png" descr="git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138" y="3149600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it checkout t3"/>
          <p:cNvSpPr txBox="1"/>
          <p:nvPr>
            <p:ph type="body" idx="21"/>
          </p:nvPr>
        </p:nvSpPr>
        <p:spPr>
          <a:xfrm>
            <a:off x="1270000" y="6350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pPr/>
            <a:r>
              <a:t>git checkout t3</a:t>
            </a:r>
          </a:p>
        </p:txBody>
      </p:sp>
      <p:sp>
        <p:nvSpPr>
          <p:cNvPr id="549" name="https://github.com/danilopaez/ReacFlix"/>
          <p:cNvSpPr txBox="1"/>
          <p:nvPr/>
        </p:nvSpPr>
        <p:spPr>
          <a:xfrm>
            <a:off x="1270000" y="340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https://github.com/danilopaez/ReacFlix</a:t>
            </a:r>
          </a:p>
        </p:txBody>
      </p:sp>
      <p:pic>
        <p:nvPicPr>
          <p:cNvPr id="550" name="github.png" descr="git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138" y="3149600"/>
            <a:ext cx="1524001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MicroFrontend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MicroFrontend</a:t>
            </a:r>
          </a:p>
        </p:txBody>
      </p:sp>
      <p:sp>
        <p:nvSpPr>
          <p:cNvPr id="553" name="Frame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Frameworks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micro-frontends.org"/>
          <p:cNvSpPr txBox="1"/>
          <p:nvPr/>
        </p:nvSpPr>
        <p:spPr>
          <a:xfrm>
            <a:off x="20474940" y="12793930"/>
            <a:ext cx="370332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micro-frontends.org</a:t>
            </a:r>
          </a:p>
        </p:txBody>
      </p:sp>
      <p:grpSp>
        <p:nvGrpSpPr>
          <p:cNvPr id="558" name="monolith-frontback-microservices.png"/>
          <p:cNvGrpSpPr/>
          <p:nvPr/>
        </p:nvGrpSpPr>
        <p:grpSpPr>
          <a:xfrm>
            <a:off x="1809040" y="2915602"/>
            <a:ext cx="19719514" cy="8089762"/>
            <a:chOff x="0" y="0"/>
            <a:chExt cx="19719512" cy="8089761"/>
          </a:xfrm>
        </p:grpSpPr>
        <p:pic>
          <p:nvPicPr>
            <p:cNvPr id="557" name="monolith-frontback-microservices.png" descr="monolith-frontback-microservice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19287713" cy="75309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56" name="monolith-frontback-microservices.png" descr="monolith-frontback-microservices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719513" cy="808976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verticals-headline.png" descr="verticals-head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526" y="1680647"/>
            <a:ext cx="17976571" cy="9945734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micro-frontends.org"/>
          <p:cNvSpPr txBox="1"/>
          <p:nvPr/>
        </p:nvSpPr>
        <p:spPr>
          <a:xfrm>
            <a:off x="20474940" y="12793930"/>
            <a:ext cx="370332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micro-frontends.org</a:t>
            </a:r>
          </a:p>
        </p:txBody>
      </p:sp>
      <p:grpSp>
        <p:nvGrpSpPr>
          <p:cNvPr id="565" name="Grupo"/>
          <p:cNvGrpSpPr/>
          <p:nvPr/>
        </p:nvGrpSpPr>
        <p:grpSpPr>
          <a:xfrm>
            <a:off x="15256592" y="9544849"/>
            <a:ext cx="7172522" cy="2008422"/>
            <a:chOff x="0" y="0"/>
            <a:chExt cx="7172520" cy="2008421"/>
          </a:xfrm>
        </p:grpSpPr>
        <p:pic>
          <p:nvPicPr>
            <p:cNvPr id="562" name="pizza.png" descr="pizz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39390" cy="2008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3" name="pizza.png" descr="pizz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4947" y="0"/>
              <a:ext cx="3239391" cy="2008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4" name="rule"/>
            <p:cNvSpPr txBox="1"/>
            <p:nvPr/>
          </p:nvSpPr>
          <p:spPr>
            <a:xfrm>
              <a:off x="5224145" y="497948"/>
              <a:ext cx="1948376" cy="1012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/>
              </a:lvl1pPr>
            </a:lstStyle>
            <a:p>
              <a:pPr/>
              <a:r>
                <a:t>rule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s Robustos…"/>
          <p:cNvSpPr txBox="1"/>
          <p:nvPr>
            <p:ph type="body" idx="21"/>
          </p:nvPr>
        </p:nvSpPr>
        <p:spPr>
          <a:xfrm>
            <a:off x="3251200" y="3375092"/>
            <a:ext cx="17178755" cy="78116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000"/>
            </a:pPr>
            <a:r>
              <a:t>Mas Robustos</a:t>
            </a:r>
          </a:p>
          <a:p>
            <a:pPr>
              <a:defRPr sz="10000"/>
            </a:pPr>
            <a:r>
              <a:t>Mas Flexibles</a:t>
            </a:r>
          </a:p>
          <a:p>
            <a:pPr>
              <a:defRPr sz="10000"/>
            </a:pPr>
            <a:r>
              <a:t>Bajo Acomplamiento</a:t>
            </a:r>
          </a:p>
          <a:p>
            <a:pPr>
              <a:defRPr sz="10000"/>
            </a:pPr>
            <a:r>
              <a:t>Escalables</a:t>
            </a:r>
          </a:p>
        </p:txBody>
      </p:sp>
      <p:sp>
        <p:nvSpPr>
          <p:cNvPr id="176" name="Se Buscan…"/>
          <p:cNvSpPr txBox="1"/>
          <p:nvPr>
            <p:ph type="title" idx="4294967295"/>
          </p:nvPr>
        </p:nvSpPr>
        <p:spPr>
          <a:xfrm>
            <a:off x="-604569" y="233593"/>
            <a:ext cx="8106666" cy="1249198"/>
          </a:xfrm>
          <a:prstGeom prst="rect">
            <a:avLst/>
          </a:prstGeom>
        </p:spPr>
        <p:txBody>
          <a:bodyPr/>
          <a:lstStyle>
            <a:lvl1pPr defTabSz="1414236">
              <a:lnSpc>
                <a:spcPct val="90000"/>
              </a:lnSpc>
              <a:defRPr spc="-201" sz="672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Se Buscan…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MicroFrontend"/>
          <p:cNvSpPr txBox="1"/>
          <p:nvPr>
            <p:ph type="subTitle" sz="quarter" idx="1"/>
          </p:nvPr>
        </p:nvSpPr>
        <p:spPr>
          <a:xfrm>
            <a:off x="8115873" y="1507243"/>
            <a:ext cx="5986512" cy="5335764"/>
          </a:xfrm>
          <a:prstGeom prst="rect">
            <a:avLst/>
          </a:prstGeom>
        </p:spPr>
        <p:txBody>
          <a:bodyPr/>
          <a:lstStyle/>
          <a:p>
            <a:pPr lvl="1" algn="l" defTabSz="594360">
              <a:lnSpc>
                <a:spcPct val="200000"/>
              </a:lnSpc>
              <a:defRPr sz="6552"/>
            </a:pPr>
            <a:r>
              <a:t>MicroFrontend</a:t>
            </a:r>
          </a:p>
        </p:txBody>
      </p:sp>
      <p:sp>
        <p:nvSpPr>
          <p:cNvPr id="568" name="2016"/>
          <p:cNvSpPr txBox="1"/>
          <p:nvPr/>
        </p:nvSpPr>
        <p:spPr>
          <a:xfrm>
            <a:off x="14367510" y="1635124"/>
            <a:ext cx="154178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2016</a:t>
            </a:r>
          </a:p>
        </p:txBody>
      </p:sp>
      <p:sp>
        <p:nvSpPr>
          <p:cNvPr id="569" name="2020-10"/>
          <p:cNvSpPr txBox="1"/>
          <p:nvPr/>
        </p:nvSpPr>
        <p:spPr>
          <a:xfrm>
            <a:off x="14797405" y="8213724"/>
            <a:ext cx="256159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2020-10</a:t>
            </a:r>
          </a:p>
        </p:txBody>
      </p:sp>
      <p:grpSp>
        <p:nvGrpSpPr>
          <p:cNvPr id="572" name="images.jpeg"/>
          <p:cNvGrpSpPr/>
          <p:nvPr/>
        </p:nvGrpSpPr>
        <p:grpSpPr>
          <a:xfrm>
            <a:off x="5580684" y="3752584"/>
            <a:ext cx="7862266" cy="9868432"/>
            <a:chOff x="0" y="0"/>
            <a:chExt cx="7862265" cy="9868431"/>
          </a:xfrm>
        </p:grpSpPr>
        <p:pic>
          <p:nvPicPr>
            <p:cNvPr id="571" name="images.jpeg" descr="images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7430466" cy="93096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0" name="images.jpeg" descr="images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862266" cy="986843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ag. 15"/>
          <p:cNvSpPr txBox="1"/>
          <p:nvPr/>
        </p:nvSpPr>
        <p:spPr>
          <a:xfrm>
            <a:off x="22073411" y="9110930"/>
            <a:ext cx="1381888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pag. 15</a:t>
            </a:r>
          </a:p>
        </p:txBody>
      </p:sp>
      <p:pic>
        <p:nvPicPr>
          <p:cNvPr id="575" name="micro-frontend.png" descr="micro-front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225" y="1307827"/>
            <a:ext cx="19587731" cy="983941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8" name="images.jpeg"/>
          <p:cNvGrpSpPr/>
          <p:nvPr/>
        </p:nvGrpSpPr>
        <p:grpSpPr>
          <a:xfrm>
            <a:off x="21109537" y="9688352"/>
            <a:ext cx="3309635" cy="4164439"/>
            <a:chOff x="0" y="0"/>
            <a:chExt cx="3309634" cy="4164438"/>
          </a:xfrm>
        </p:grpSpPr>
        <p:pic>
          <p:nvPicPr>
            <p:cNvPr id="577" name="images.jpeg" descr="images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877835" cy="36056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6" name="images.jpeg" descr="images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309635" cy="416443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micro-frontends.org"/>
          <p:cNvSpPr txBox="1"/>
          <p:nvPr/>
        </p:nvSpPr>
        <p:spPr>
          <a:xfrm>
            <a:off x="20474940" y="12793930"/>
            <a:ext cx="3703321" cy="60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micro-frontends.org</a:t>
            </a:r>
          </a:p>
        </p:txBody>
      </p:sp>
      <p:pic>
        <p:nvPicPr>
          <p:cNvPr id="581" name="microfrontend.png" descr="microfront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317" y="1289442"/>
            <a:ext cx="15425366" cy="1113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¿Preguntas?"/>
          <p:cNvSpPr txBox="1"/>
          <p:nvPr/>
        </p:nvSpPr>
        <p:spPr>
          <a:xfrm>
            <a:off x="889000" y="4038798"/>
            <a:ext cx="21844000" cy="3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¿Preguntas?</a:t>
            </a:r>
          </a:p>
        </p:txBody>
      </p:sp>
      <p:sp>
        <p:nvSpPr>
          <p:cNvPr id="584" name="Rectángulo"/>
          <p:cNvSpPr txBox="1"/>
          <p:nvPr/>
        </p:nvSpPr>
        <p:spPr>
          <a:xfrm>
            <a:off x="5218040" y="12165597"/>
            <a:ext cx="1191572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500" u="sng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Muchas Gracias"/>
          <p:cNvSpPr txBox="1"/>
          <p:nvPr/>
        </p:nvSpPr>
        <p:spPr>
          <a:xfrm>
            <a:off x="889000" y="4038798"/>
            <a:ext cx="21844000" cy="3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Muchas Gracias</a:t>
            </a:r>
          </a:p>
        </p:txBody>
      </p:sp>
      <p:sp>
        <p:nvSpPr>
          <p:cNvPr id="587" name="danilo.paez@unc.edu.ar"/>
          <p:cNvSpPr txBox="1"/>
          <p:nvPr/>
        </p:nvSpPr>
        <p:spPr>
          <a:xfrm>
            <a:off x="5218040" y="12165597"/>
            <a:ext cx="1191572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500" u="sng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danilo.paez@unc.edu.ar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essage Driven"/>
          <p:cNvSpPr/>
          <p:nvPr/>
        </p:nvSpPr>
        <p:spPr>
          <a:xfrm>
            <a:off x="8255000" y="10414000"/>
            <a:ext cx="7444884" cy="1270000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Message Driven</a:t>
            </a:r>
          </a:p>
        </p:txBody>
      </p:sp>
      <p:sp>
        <p:nvSpPr>
          <p:cNvPr id="179" name="Elastic"/>
          <p:cNvSpPr/>
          <p:nvPr/>
        </p:nvSpPr>
        <p:spPr>
          <a:xfrm>
            <a:off x="2870200" y="6691841"/>
            <a:ext cx="7444884" cy="1270001"/>
          </a:xfrm>
          <a:prstGeom prst="roundRect">
            <a:avLst>
              <a:gd name="adj" fmla="val 15000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Elastic</a:t>
            </a:r>
          </a:p>
        </p:txBody>
      </p:sp>
      <p:sp>
        <p:nvSpPr>
          <p:cNvPr id="180" name="Resilient"/>
          <p:cNvSpPr/>
          <p:nvPr/>
        </p:nvSpPr>
        <p:spPr>
          <a:xfrm>
            <a:off x="13995400" y="6691841"/>
            <a:ext cx="7444884" cy="1270001"/>
          </a:xfrm>
          <a:prstGeom prst="roundRect">
            <a:avLst>
              <a:gd name="adj" fmla="val 15000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Resilient</a:t>
            </a:r>
          </a:p>
        </p:txBody>
      </p:sp>
      <p:sp>
        <p:nvSpPr>
          <p:cNvPr id="181" name="Responsive"/>
          <p:cNvSpPr/>
          <p:nvPr/>
        </p:nvSpPr>
        <p:spPr>
          <a:xfrm>
            <a:off x="8469558" y="2969683"/>
            <a:ext cx="7444884" cy="1270001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Responsive</a:t>
            </a:r>
          </a:p>
        </p:txBody>
      </p:sp>
      <p:sp>
        <p:nvSpPr>
          <p:cNvPr id="182" name="Línea"/>
          <p:cNvSpPr/>
          <p:nvPr/>
        </p:nvSpPr>
        <p:spPr>
          <a:xfrm>
            <a:off x="2235200" y="9523998"/>
            <a:ext cx="20667566" cy="1"/>
          </a:xfrm>
          <a:prstGeom prst="line">
            <a:avLst/>
          </a:prstGeom>
          <a:ln w="88900">
            <a:solidFill>
              <a:srgbClr val="FFFFFF">
                <a:alpha val="57489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Línea"/>
          <p:cNvSpPr/>
          <p:nvPr/>
        </p:nvSpPr>
        <p:spPr>
          <a:xfrm>
            <a:off x="2235200" y="5129684"/>
            <a:ext cx="20667566" cy="1"/>
          </a:xfrm>
          <a:prstGeom prst="line">
            <a:avLst/>
          </a:prstGeom>
          <a:ln w="88900">
            <a:solidFill>
              <a:srgbClr val="FFFFFF">
                <a:alpha val="57489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Means"/>
          <p:cNvSpPr txBox="1"/>
          <p:nvPr/>
        </p:nvSpPr>
        <p:spPr>
          <a:xfrm>
            <a:off x="469087" y="10802873"/>
            <a:ext cx="104302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Means</a:t>
            </a:r>
          </a:p>
        </p:txBody>
      </p:sp>
      <p:sp>
        <p:nvSpPr>
          <p:cNvPr id="185" name="Form"/>
          <p:cNvSpPr txBox="1"/>
          <p:nvPr/>
        </p:nvSpPr>
        <p:spPr>
          <a:xfrm>
            <a:off x="469087" y="7080715"/>
            <a:ext cx="104302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Form</a:t>
            </a:r>
          </a:p>
        </p:txBody>
      </p:sp>
      <p:sp>
        <p:nvSpPr>
          <p:cNvPr id="186" name="Value"/>
          <p:cNvSpPr txBox="1"/>
          <p:nvPr/>
        </p:nvSpPr>
        <p:spPr>
          <a:xfrm>
            <a:off x="540715" y="3358557"/>
            <a:ext cx="899770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Value</a:t>
            </a:r>
          </a:p>
        </p:txBody>
      </p:sp>
      <p:sp>
        <p:nvSpPr>
          <p:cNvPr id="187" name="Maintainable"/>
          <p:cNvSpPr/>
          <p:nvPr/>
        </p:nvSpPr>
        <p:spPr>
          <a:xfrm>
            <a:off x="4024558" y="763564"/>
            <a:ext cx="4960000" cy="1037720"/>
          </a:xfrm>
          <a:prstGeom prst="roundRect">
            <a:avLst>
              <a:gd name="adj" fmla="val 1408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Maintainable</a:t>
            </a:r>
          </a:p>
        </p:txBody>
      </p:sp>
      <p:sp>
        <p:nvSpPr>
          <p:cNvPr id="188" name="Extensible"/>
          <p:cNvSpPr/>
          <p:nvPr/>
        </p:nvSpPr>
        <p:spPr>
          <a:xfrm>
            <a:off x="15237841" y="763564"/>
            <a:ext cx="4960001" cy="1037720"/>
          </a:xfrm>
          <a:prstGeom prst="roundRect">
            <a:avLst>
              <a:gd name="adj" fmla="val 1408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Extensible</a:t>
            </a:r>
          </a:p>
        </p:txBody>
      </p:sp>
      <p:cxnSp>
        <p:nvCxnSpPr>
          <p:cNvPr id="189" name="Línea de conexión"/>
          <p:cNvCxnSpPr>
            <a:stCxn id="178" idx="0"/>
            <a:endCxn id="179" idx="0"/>
          </p:cNvCxnSpPr>
          <p:nvPr/>
        </p:nvCxnSpPr>
        <p:spPr>
          <a:xfrm flipH="1" flipV="1">
            <a:off x="6592641" y="7326841"/>
            <a:ext cx="5384801" cy="3722159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cxnSp>
        <p:nvCxnSpPr>
          <p:cNvPr id="190" name="Línea de conexión"/>
          <p:cNvCxnSpPr>
            <a:stCxn id="178" idx="0"/>
            <a:endCxn id="181" idx="0"/>
          </p:cNvCxnSpPr>
          <p:nvPr/>
        </p:nvCxnSpPr>
        <p:spPr>
          <a:xfrm flipV="1">
            <a:off x="11977441" y="3604683"/>
            <a:ext cx="214559" cy="7444317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cxnSp>
        <p:nvCxnSpPr>
          <p:cNvPr id="191" name="Línea de conexión"/>
          <p:cNvCxnSpPr>
            <a:stCxn id="178" idx="0"/>
            <a:endCxn id="180" idx="0"/>
          </p:cNvCxnSpPr>
          <p:nvPr/>
        </p:nvCxnSpPr>
        <p:spPr>
          <a:xfrm flipV="1">
            <a:off x="11977441" y="7326841"/>
            <a:ext cx="5740401" cy="3722159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cxnSp>
        <p:nvCxnSpPr>
          <p:cNvPr id="192" name="Línea de conexión"/>
          <p:cNvCxnSpPr>
            <a:stCxn id="179" idx="0"/>
            <a:endCxn id="180" idx="0"/>
          </p:cNvCxnSpPr>
          <p:nvPr/>
        </p:nvCxnSpPr>
        <p:spPr>
          <a:xfrm>
            <a:off x="6592641" y="7326841"/>
            <a:ext cx="11125201" cy="1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/>
            <a:tailEnd type="triangle"/>
          </a:ln>
        </p:spPr>
      </p:cxnSp>
      <p:cxnSp>
        <p:nvCxnSpPr>
          <p:cNvPr id="193" name="Línea de conexión"/>
          <p:cNvCxnSpPr>
            <a:stCxn id="180" idx="0"/>
            <a:endCxn id="181" idx="0"/>
          </p:cNvCxnSpPr>
          <p:nvPr/>
        </p:nvCxnSpPr>
        <p:spPr>
          <a:xfrm flipH="1" flipV="1">
            <a:off x="12192000" y="3604683"/>
            <a:ext cx="5525842" cy="3722159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cxnSp>
        <p:nvCxnSpPr>
          <p:cNvPr id="194" name="Línea de conexión"/>
          <p:cNvCxnSpPr>
            <a:stCxn id="179" idx="0"/>
            <a:endCxn id="181" idx="0"/>
          </p:cNvCxnSpPr>
          <p:nvPr/>
        </p:nvCxnSpPr>
        <p:spPr>
          <a:xfrm flipV="1">
            <a:off x="6592641" y="3604683"/>
            <a:ext cx="5599359" cy="3722159"/>
          </a:xfrm>
          <a:prstGeom prst="straightConnector1">
            <a:avLst/>
          </a:prstGeom>
          <a:ln w="139700" cap="rnd">
            <a:solidFill>
              <a:srgbClr val="FFFFFF"/>
            </a:solidFill>
            <a:miter lim="400000"/>
            <a:headEnd type="triangle" len="sm"/>
            <a:tailEnd type="triangle"/>
          </a:ln>
        </p:spPr>
      </p:cxnSp>
      <p:sp>
        <p:nvSpPr>
          <p:cNvPr id="195" name="- Intercambio de Mensajes Asíncronos…"/>
          <p:cNvSpPr txBox="1"/>
          <p:nvPr/>
        </p:nvSpPr>
        <p:spPr>
          <a:xfrm>
            <a:off x="16787741" y="10200132"/>
            <a:ext cx="7497369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- Intercambio de Mensajes Asíncronos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- Muy Bajo Acomplamiento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- Aislamiento</a:t>
            </a:r>
          </a:p>
        </p:txBody>
      </p:sp>
      <p:sp>
        <p:nvSpPr>
          <p:cNvPr id="196" name="Responde a Tiempo Rápido y Consistente…"/>
          <p:cNvSpPr txBox="1"/>
          <p:nvPr/>
        </p:nvSpPr>
        <p:spPr>
          <a:xfrm>
            <a:off x="16782128" y="2755815"/>
            <a:ext cx="6868502" cy="169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Responde a Tiempo Rápido y Consistente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Mejora Utilidad y Usabilidad</a:t>
            </a:r>
          </a:p>
        </p:txBody>
      </p:sp>
      <p:sp>
        <p:nvSpPr>
          <p:cNvPr id="197" name="Se Mantiene Responsivo bajo cambios en la Carga de Trabajo…"/>
          <p:cNvSpPr txBox="1"/>
          <p:nvPr/>
        </p:nvSpPr>
        <p:spPr>
          <a:xfrm>
            <a:off x="13470359" y="5997405"/>
            <a:ext cx="6868502" cy="223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 Mantiene Responsivo bajo cambios en la Carga de Trabajo</a:t>
            </a:r>
          </a:p>
          <a:p>
            <a:pPr marL="372533" indent="-372533" defTabSz="457200">
              <a:buClr>
                <a:srgbClr val="FFFFFF"/>
              </a:buClr>
              <a:buSzPct val="100000"/>
              <a:buChar char="+"/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AutoScaling, Replication</a:t>
            </a:r>
          </a:p>
          <a:p>
            <a:pPr marL="372533" indent="-372533" defTabSz="457200">
              <a:buClr>
                <a:srgbClr val="FFFFFF"/>
              </a:buClr>
              <a:buSzPct val="100000"/>
              <a:buChar char="+"/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Clusters, Containers</a:t>
            </a:r>
          </a:p>
        </p:txBody>
      </p:sp>
      <p:sp>
        <p:nvSpPr>
          <p:cNvPr id="198" name="Se Mantiene Responsivo ante Fallos…"/>
          <p:cNvSpPr txBox="1"/>
          <p:nvPr/>
        </p:nvSpPr>
        <p:spPr>
          <a:xfrm>
            <a:off x="16782129" y="1448463"/>
            <a:ext cx="6868502" cy="3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 Mantiene Responsivo ante Fallos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Replicacion, Aislamiento</a:t>
            </a:r>
          </a:p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Cada Componente debe manejar el Fallo Aisladamente sin comprometer el Todo.</a:t>
            </a:r>
          </a:p>
        </p:txBody>
      </p:sp>
      <p:sp>
        <p:nvSpPr>
          <p:cNvPr id="199" name="reactivemanifesto.org"/>
          <p:cNvSpPr txBox="1"/>
          <p:nvPr/>
        </p:nvSpPr>
        <p:spPr>
          <a:xfrm>
            <a:off x="19576154" y="13025466"/>
            <a:ext cx="4373373" cy="63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200">
                <a:solidFill>
                  <a:srgbClr val="5E5E5E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reactivemanifesto.org</a:t>
            </a:r>
          </a:p>
        </p:txBody>
      </p:sp>
      <p:sp>
        <p:nvSpPr>
          <p:cNvPr id="200" name="Carretilla"/>
          <p:cNvSpPr/>
          <p:nvPr/>
        </p:nvSpPr>
        <p:spPr>
          <a:xfrm>
            <a:off x="3226073" y="5450021"/>
            <a:ext cx="2316432" cy="103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600" fill="norm" stroke="1" extrusionOk="0">
                <a:moveTo>
                  <a:pt x="7183" y="0"/>
                </a:moveTo>
                <a:cubicBezTo>
                  <a:pt x="7049" y="0"/>
                  <a:pt x="6934" y="244"/>
                  <a:pt x="6934" y="557"/>
                </a:cubicBezTo>
                <a:lnTo>
                  <a:pt x="6934" y="580"/>
                </a:lnTo>
                <a:cubicBezTo>
                  <a:pt x="6934" y="893"/>
                  <a:pt x="7048" y="1122"/>
                  <a:pt x="7188" y="1134"/>
                </a:cubicBezTo>
                <a:cubicBezTo>
                  <a:pt x="7323" y="1134"/>
                  <a:pt x="7431" y="1386"/>
                  <a:pt x="7431" y="1687"/>
                </a:cubicBezTo>
                <a:lnTo>
                  <a:pt x="7431" y="5860"/>
                </a:lnTo>
                <a:cubicBezTo>
                  <a:pt x="7431" y="6704"/>
                  <a:pt x="7609" y="7475"/>
                  <a:pt x="7894" y="7970"/>
                </a:cubicBezTo>
                <a:cubicBezTo>
                  <a:pt x="7916" y="8006"/>
                  <a:pt x="7894" y="8077"/>
                  <a:pt x="7872" y="8052"/>
                </a:cubicBezTo>
                <a:lnTo>
                  <a:pt x="3969" y="4881"/>
                </a:lnTo>
                <a:cubicBezTo>
                  <a:pt x="3851" y="4785"/>
                  <a:pt x="3728" y="4703"/>
                  <a:pt x="3599" y="4655"/>
                </a:cubicBezTo>
                <a:lnTo>
                  <a:pt x="2730" y="4305"/>
                </a:lnTo>
                <a:cubicBezTo>
                  <a:pt x="2638" y="4269"/>
                  <a:pt x="2546" y="4219"/>
                  <a:pt x="2460" y="4147"/>
                </a:cubicBezTo>
                <a:lnTo>
                  <a:pt x="331" y="2410"/>
                </a:lnTo>
                <a:cubicBezTo>
                  <a:pt x="196" y="2302"/>
                  <a:pt x="45" y="2485"/>
                  <a:pt x="7" y="2798"/>
                </a:cubicBezTo>
                <a:cubicBezTo>
                  <a:pt x="-25" y="3076"/>
                  <a:pt x="50" y="3365"/>
                  <a:pt x="169" y="3461"/>
                </a:cubicBezTo>
                <a:lnTo>
                  <a:pt x="2288" y="5182"/>
                </a:lnTo>
                <a:cubicBezTo>
                  <a:pt x="2374" y="5255"/>
                  <a:pt x="2460" y="5341"/>
                  <a:pt x="2541" y="5450"/>
                </a:cubicBezTo>
                <a:lnTo>
                  <a:pt x="3307" y="6425"/>
                </a:lnTo>
                <a:cubicBezTo>
                  <a:pt x="3421" y="6570"/>
                  <a:pt x="3534" y="6691"/>
                  <a:pt x="3658" y="6787"/>
                </a:cubicBezTo>
                <a:lnTo>
                  <a:pt x="8369" y="10621"/>
                </a:lnTo>
                <a:cubicBezTo>
                  <a:pt x="8466" y="10705"/>
                  <a:pt x="8531" y="10908"/>
                  <a:pt x="8531" y="11137"/>
                </a:cubicBezTo>
                <a:lnTo>
                  <a:pt x="8531" y="19996"/>
                </a:lnTo>
                <a:cubicBezTo>
                  <a:pt x="8531" y="20731"/>
                  <a:pt x="8800" y="21333"/>
                  <a:pt x="9129" y="21333"/>
                </a:cubicBezTo>
                <a:lnTo>
                  <a:pt x="10072" y="21333"/>
                </a:lnTo>
                <a:cubicBezTo>
                  <a:pt x="10293" y="21333"/>
                  <a:pt x="10513" y="21154"/>
                  <a:pt x="10680" y="20817"/>
                </a:cubicBezTo>
                <a:lnTo>
                  <a:pt x="13532" y="15141"/>
                </a:lnTo>
                <a:cubicBezTo>
                  <a:pt x="13602" y="15008"/>
                  <a:pt x="13694" y="14959"/>
                  <a:pt x="13780" y="15031"/>
                </a:cubicBezTo>
                <a:lnTo>
                  <a:pt x="19925" y="20033"/>
                </a:lnTo>
                <a:cubicBezTo>
                  <a:pt x="20006" y="20106"/>
                  <a:pt x="20099" y="20007"/>
                  <a:pt x="20126" y="19826"/>
                </a:cubicBezTo>
                <a:lnTo>
                  <a:pt x="20329" y="18576"/>
                </a:lnTo>
                <a:cubicBezTo>
                  <a:pt x="20362" y="18395"/>
                  <a:pt x="20319" y="18188"/>
                  <a:pt x="20238" y="18127"/>
                </a:cubicBezTo>
                <a:cubicBezTo>
                  <a:pt x="19624" y="17621"/>
                  <a:pt x="15479" y="14249"/>
                  <a:pt x="14493" y="13453"/>
                </a:cubicBezTo>
                <a:cubicBezTo>
                  <a:pt x="14466" y="13429"/>
                  <a:pt x="14470" y="13333"/>
                  <a:pt x="14503" y="13333"/>
                </a:cubicBezTo>
                <a:cubicBezTo>
                  <a:pt x="14799" y="13345"/>
                  <a:pt x="15090" y="13113"/>
                  <a:pt x="15316" y="12655"/>
                </a:cubicBezTo>
                <a:lnTo>
                  <a:pt x="21025" y="1292"/>
                </a:lnTo>
                <a:cubicBezTo>
                  <a:pt x="21068" y="1195"/>
                  <a:pt x="21133" y="1145"/>
                  <a:pt x="21192" y="1145"/>
                </a:cubicBezTo>
                <a:lnTo>
                  <a:pt x="21300" y="1145"/>
                </a:lnTo>
                <a:cubicBezTo>
                  <a:pt x="21435" y="1145"/>
                  <a:pt x="21553" y="930"/>
                  <a:pt x="21564" y="640"/>
                </a:cubicBezTo>
                <a:cubicBezTo>
                  <a:pt x="21575" y="303"/>
                  <a:pt x="21457" y="24"/>
                  <a:pt x="21312" y="0"/>
                </a:cubicBezTo>
                <a:lnTo>
                  <a:pt x="7183" y="0"/>
                </a:lnTo>
                <a:close/>
                <a:moveTo>
                  <a:pt x="8994" y="11126"/>
                </a:moveTo>
                <a:lnTo>
                  <a:pt x="13145" y="14500"/>
                </a:lnTo>
                <a:cubicBezTo>
                  <a:pt x="13204" y="14561"/>
                  <a:pt x="13220" y="14728"/>
                  <a:pt x="13177" y="14824"/>
                </a:cubicBezTo>
                <a:lnTo>
                  <a:pt x="10460" y="20225"/>
                </a:lnTo>
                <a:cubicBezTo>
                  <a:pt x="10352" y="20430"/>
                  <a:pt x="10218" y="20549"/>
                  <a:pt x="10077" y="20549"/>
                </a:cubicBezTo>
                <a:lnTo>
                  <a:pt x="9134" y="20549"/>
                </a:lnTo>
                <a:cubicBezTo>
                  <a:pt x="8994" y="20549"/>
                  <a:pt x="8881" y="20298"/>
                  <a:pt x="8881" y="19984"/>
                </a:cubicBezTo>
                <a:lnTo>
                  <a:pt x="8881" y="11307"/>
                </a:lnTo>
                <a:cubicBezTo>
                  <a:pt x="8881" y="11174"/>
                  <a:pt x="8940" y="11078"/>
                  <a:pt x="8994" y="11126"/>
                </a:cubicBezTo>
                <a:close/>
                <a:moveTo>
                  <a:pt x="17237" y="11860"/>
                </a:moveTo>
                <a:cubicBezTo>
                  <a:pt x="16531" y="11860"/>
                  <a:pt x="15904" y="12620"/>
                  <a:pt x="15505" y="13777"/>
                </a:cubicBezTo>
                <a:cubicBezTo>
                  <a:pt x="15489" y="13826"/>
                  <a:pt x="15500" y="13896"/>
                  <a:pt x="15527" y="13920"/>
                </a:cubicBezTo>
                <a:lnTo>
                  <a:pt x="19359" y="17031"/>
                </a:lnTo>
                <a:cubicBezTo>
                  <a:pt x="19386" y="17043"/>
                  <a:pt x="19413" y="17009"/>
                  <a:pt x="19413" y="16949"/>
                </a:cubicBezTo>
                <a:cubicBezTo>
                  <a:pt x="19413" y="16876"/>
                  <a:pt x="19413" y="16802"/>
                  <a:pt x="19413" y="16730"/>
                </a:cubicBezTo>
                <a:cubicBezTo>
                  <a:pt x="19413" y="14042"/>
                  <a:pt x="18439" y="11860"/>
                  <a:pt x="17237" y="11860"/>
                </a:cubicBezTo>
                <a:close/>
                <a:moveTo>
                  <a:pt x="15112" y="16466"/>
                </a:moveTo>
                <a:cubicBezTo>
                  <a:pt x="15086" y="16442"/>
                  <a:pt x="15059" y="16489"/>
                  <a:pt x="15059" y="16549"/>
                </a:cubicBezTo>
                <a:cubicBezTo>
                  <a:pt x="15015" y="19321"/>
                  <a:pt x="16008" y="21600"/>
                  <a:pt x="17237" y="21600"/>
                </a:cubicBezTo>
                <a:cubicBezTo>
                  <a:pt x="17932" y="21600"/>
                  <a:pt x="18556" y="20866"/>
                  <a:pt x="18950" y="19721"/>
                </a:cubicBezTo>
                <a:cubicBezTo>
                  <a:pt x="18966" y="19672"/>
                  <a:pt x="18956" y="19598"/>
                  <a:pt x="18935" y="19574"/>
                </a:cubicBezTo>
                <a:lnTo>
                  <a:pt x="15112" y="1646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01" name="Cono de tráfico"/>
          <p:cNvSpPr/>
          <p:nvPr/>
        </p:nvSpPr>
        <p:spPr>
          <a:xfrm>
            <a:off x="22102587" y="6397782"/>
            <a:ext cx="1051914" cy="1430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81" y="0"/>
                </a:moveTo>
                <a:cubicBezTo>
                  <a:pt x="9380" y="0"/>
                  <a:pt x="9107" y="152"/>
                  <a:pt x="9034" y="368"/>
                </a:cubicBezTo>
                <a:lnTo>
                  <a:pt x="2688" y="19012"/>
                </a:lnTo>
                <a:lnTo>
                  <a:pt x="18899" y="19012"/>
                </a:lnTo>
                <a:lnTo>
                  <a:pt x="12559" y="368"/>
                </a:lnTo>
                <a:cubicBezTo>
                  <a:pt x="12486" y="152"/>
                  <a:pt x="12220" y="0"/>
                  <a:pt x="11912" y="0"/>
                </a:cubicBezTo>
                <a:lnTo>
                  <a:pt x="9681" y="0"/>
                </a:lnTo>
                <a:close/>
                <a:moveTo>
                  <a:pt x="638" y="19612"/>
                </a:moveTo>
                <a:cubicBezTo>
                  <a:pt x="286" y="19612"/>
                  <a:pt x="0" y="19823"/>
                  <a:pt x="0" y="20083"/>
                </a:cubicBezTo>
                <a:lnTo>
                  <a:pt x="0" y="21129"/>
                </a:lnTo>
                <a:cubicBezTo>
                  <a:pt x="0" y="21388"/>
                  <a:pt x="286" y="21600"/>
                  <a:pt x="638" y="21600"/>
                </a:cubicBezTo>
                <a:lnTo>
                  <a:pt x="20962" y="21600"/>
                </a:lnTo>
                <a:cubicBezTo>
                  <a:pt x="21314" y="21600"/>
                  <a:pt x="21600" y="21388"/>
                  <a:pt x="21600" y="21129"/>
                </a:cubicBezTo>
                <a:lnTo>
                  <a:pt x="21600" y="20083"/>
                </a:lnTo>
                <a:cubicBezTo>
                  <a:pt x="21600" y="19823"/>
                  <a:pt x="21315" y="19612"/>
                  <a:pt x="20955" y="19612"/>
                </a:cubicBezTo>
                <a:lnTo>
                  <a:pt x="638" y="19612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Subtype="8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Class="entr" nodeType="afterEffect" presetSubtype="8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clickEffect" presetSubtype="2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Class="entr" nodeType="after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Class="entr" nodeType="afterEffect" presetSubtype="32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Class="entr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click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"/>
                            </p:stCondLst>
                            <p:childTnLst>
                              <p:par>
                                <p:cTn id="90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Class="entr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50"/>
                            </p:stCondLst>
                            <p:childTnLst>
                              <p:par>
                                <p:cTn id="97" presetClass="entr" nodeType="afterEffect" presetSubtype="8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750"/>
                            </p:stCondLst>
                            <p:childTnLst>
                              <p:par>
                                <p:cTn id="102" presetClass="entr" nodeType="afterEffect" presetSubtype="8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750"/>
                            </p:stCondLst>
                            <p:childTnLst>
                              <p:par>
                                <p:cTn id="107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8"/>
      <p:bldP build="whole" bldLvl="1" animBg="1" rev="0" advAuto="0" spid="180" grpId="16"/>
      <p:bldP build="whole" bldLvl="1" animBg="1" rev="0" advAuto="0" spid="189" grpId="8"/>
      <p:bldP build="whole" bldLvl="1" animBg="1" rev="0" advAuto="0" spid="194" grpId="11"/>
      <p:bldP build="whole" bldLvl="1" animBg="1" rev="0" advAuto="0" spid="192" grpId="22"/>
      <p:bldP build="whole" bldLvl="1" animBg="1" rev="0" advAuto="0" spid="199" grpId="25"/>
      <p:bldP build="whole" bldLvl="1" animBg="1" rev="0" advAuto="0" spid="179" grpId="9"/>
      <p:bldP build="whole" bldLvl="1" animBg="1" rev="0" advAuto="0" spid="195" grpId="2"/>
      <p:bldP build="whole" bldLvl="1" animBg="1" rev="0" advAuto="0" spid="195" grpId="3"/>
      <p:bldP build="whole" bldLvl="1" animBg="1" rev="0" advAuto="0" spid="200" grpId="10"/>
      <p:bldP build="whole" bldLvl="1" animBg="1" rev="0" advAuto="0" spid="191" grpId="15"/>
      <p:bldP build="whole" bldLvl="1" animBg="1" rev="0" advAuto="0" spid="198" grpId="19"/>
      <p:bldP build="whole" bldLvl="1" animBg="1" rev="0" advAuto="0" spid="196" grpId="6"/>
      <p:bldP build="whole" bldLvl="1" animBg="1" rev="0" advAuto="0" spid="181" grpId="5"/>
      <p:bldP build="whole" bldLvl="1" animBg="1" rev="0" advAuto="0" spid="197" grpId="12"/>
      <p:bldP build="whole" bldLvl="1" animBg="1" rev="0" advAuto="0" spid="200" grpId="13"/>
      <p:bldP build="whole" bldLvl="1" animBg="1" rev="0" advAuto="0" spid="197" grpId="14"/>
      <p:bldP build="whole" bldLvl="1" animBg="1" rev="0" advAuto="0" spid="178" grpId="1"/>
      <p:bldP build="whole" bldLvl="1" animBg="1" rev="0" advAuto="0" spid="196" grpId="7"/>
      <p:bldP build="whole" bldLvl="1" animBg="1" rev="0" advAuto="0" spid="201" grpId="17"/>
      <p:bldP build="whole" bldLvl="1" animBg="1" rev="0" advAuto="0" spid="190" grpId="4"/>
      <p:bldP build="whole" bldLvl="1" animBg="1" rev="0" advAuto="0" spid="198" grpId="21"/>
      <p:bldP build="whole" bldLvl="1" animBg="1" rev="0" advAuto="0" spid="201" grpId="20"/>
      <p:bldP build="whole" bldLvl="1" animBg="1" rev="0" advAuto="0" spid="187" grpId="23"/>
      <p:bldP build="whole" bldLvl="1" animBg="1" rev="0" advAuto="0" spid="188" grpId="2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ogramación Reactiv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1706837">
              <a:defRPr spc="-313" sz="15680"/>
            </a:lvl1pPr>
          </a:lstStyle>
          <a:p>
            <a:pPr/>
            <a:r>
              <a:t>Programación Reactiva</a:t>
            </a:r>
          </a:p>
        </p:txBody>
      </p:sp>
      <p:sp>
        <p:nvSpPr>
          <p:cNvPr id="204" name="(Functional) Reactive Programming"/>
          <p:cNvSpPr txBox="1"/>
          <p:nvPr/>
        </p:nvSpPr>
        <p:spPr>
          <a:xfrm>
            <a:off x="8016481" y="8276970"/>
            <a:ext cx="9722638" cy="870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(Functional) Reactive 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s un Paradigma!"/>
          <p:cNvSpPr txBox="1"/>
          <p:nvPr>
            <p:ph type="body" sz="quarter" idx="1"/>
          </p:nvPr>
        </p:nvSpPr>
        <p:spPr>
          <a:xfrm>
            <a:off x="4505381" y="1208784"/>
            <a:ext cx="16744838" cy="3379018"/>
          </a:xfrm>
          <a:prstGeom prst="rect">
            <a:avLst/>
          </a:prstGeom>
        </p:spPr>
        <p:txBody>
          <a:bodyPr/>
          <a:lstStyle>
            <a:lvl1pPr defTabSz="1779987">
              <a:defRPr spc="-327" sz="16352"/>
            </a:lvl1pPr>
          </a:lstStyle>
          <a:p>
            <a:pPr/>
            <a:r>
              <a:t>Es un Paradigma!</a:t>
            </a:r>
          </a:p>
        </p:txBody>
      </p:sp>
      <p:sp>
        <p:nvSpPr>
          <p:cNvPr id="207" name="El estilo de Programación es: DECLARATIVO…"/>
          <p:cNvSpPr txBox="1"/>
          <p:nvPr/>
        </p:nvSpPr>
        <p:spPr>
          <a:xfrm>
            <a:off x="4946484" y="5716186"/>
            <a:ext cx="16207625" cy="556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0" algn="l">
              <a:lnSpc>
                <a:spcPct val="200000"/>
              </a:lnSpc>
              <a:defRPr sz="5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El estilo de Programación es: </a:t>
            </a:r>
            <a:r>
              <a:rPr sz="6000"/>
              <a:t>DECLARATIVO</a:t>
            </a:r>
          </a:p>
          <a:p>
            <a:pPr lvl="1" indent="0" algn="l">
              <a:lnSpc>
                <a:spcPct val="200000"/>
              </a:lnSpc>
              <a:defRPr sz="5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 basa en el Patron de Diseño Observer y PubSub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ublisher - Subscrib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Publisher - Subscriber</a:t>
            </a:r>
          </a:p>
        </p:txBody>
      </p:sp>
      <p:sp>
        <p:nvSpPr>
          <p:cNvPr id="210" name="Pater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Patern</a:t>
            </a:r>
          </a:p>
        </p:txBody>
      </p:sp>
      <p:pic>
        <p:nvPicPr>
          <p:cNvPr id="211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3820" y="10308787"/>
            <a:ext cx="3207180" cy="371201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pag 45"/>
          <p:cNvSpPr txBox="1"/>
          <p:nvPr/>
        </p:nvSpPr>
        <p:spPr>
          <a:xfrm>
            <a:off x="18733523" y="12817093"/>
            <a:ext cx="2935224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pag 45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